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sldIdLst>
    <p:sldId id="256" r:id="rId2"/>
    <p:sldId id="257" r:id="rId3"/>
    <p:sldId id="260" r:id="rId4"/>
    <p:sldId id="258" r:id="rId5"/>
    <p:sldId id="259" r:id="rId6"/>
    <p:sldId id="261" r:id="rId7"/>
    <p:sldId id="263" r:id="rId8"/>
    <p:sldId id="286" r:id="rId9"/>
    <p:sldId id="287" r:id="rId10"/>
    <p:sldId id="288" r:id="rId11"/>
    <p:sldId id="285" r:id="rId12"/>
    <p:sldId id="268" r:id="rId13"/>
    <p:sldId id="269" r:id="rId14"/>
    <p:sldId id="264" r:id="rId15"/>
    <p:sldId id="289" r:id="rId16"/>
    <p:sldId id="280" r:id="rId17"/>
    <p:sldId id="278" r:id="rId18"/>
    <p:sldId id="277" r:id="rId19"/>
    <p:sldId id="279" r:id="rId20"/>
    <p:sldId id="290" r:id="rId21"/>
    <p:sldId id="275" r:id="rId22"/>
    <p:sldId id="276" r:id="rId23"/>
    <p:sldId id="291" r:id="rId24"/>
    <p:sldId id="272" r:id="rId25"/>
    <p:sldId id="273" r:id="rId26"/>
    <p:sldId id="274" r:id="rId27"/>
    <p:sldId id="292" r:id="rId28"/>
    <p:sldId id="265" r:id="rId29"/>
    <p:sldId id="266" r:id="rId30"/>
    <p:sldId id="267" r:id="rId31"/>
    <p:sldId id="293" r:id="rId32"/>
    <p:sldId id="270" r:id="rId33"/>
    <p:sldId id="271" r:id="rId34"/>
    <p:sldId id="294" r:id="rId35"/>
    <p:sldId id="281" r:id="rId36"/>
    <p:sldId id="284"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4660"/>
  </p:normalViewPr>
  <p:slideViewPr>
    <p:cSldViewPr snapToGrid="0">
      <p:cViewPr varScale="1">
        <p:scale>
          <a:sx n="63" d="100"/>
          <a:sy n="63" d="100"/>
        </p:scale>
        <p:origin x="6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147247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399636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21248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293401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140101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ECD7144-3C22-41B1-85F6-D814E9ADF9F8}"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163778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ECD7144-3C22-41B1-85F6-D814E9ADF9F8}" type="datetimeFigureOut">
              <a:rPr lang="ru-RU" smtClean="0"/>
              <a:t>29.04.2021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97040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ECD7144-3C22-41B1-85F6-D814E9ADF9F8}" type="datetimeFigureOut">
              <a:rPr lang="ru-RU" smtClean="0"/>
              <a:t>29.04.2021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182490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CD7144-3C22-41B1-85F6-D814E9ADF9F8}" type="datetimeFigureOut">
              <a:rPr lang="ru-RU" smtClean="0"/>
              <a:t>29.04.2021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3690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ECD7144-3C22-41B1-85F6-D814E9ADF9F8}"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93054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ECD7144-3C22-41B1-85F6-D814E9ADF9F8}" type="datetimeFigureOut">
              <a:rPr lang="ru-RU" smtClean="0"/>
              <a:t>29.04.2021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217EDD-03FC-42CE-BC75-135F12917CF5}" type="slidenum">
              <a:rPr lang="ru-RU" smtClean="0"/>
              <a:t>‹#›</a:t>
            </a:fld>
            <a:endParaRPr lang="ru-RU"/>
          </a:p>
        </p:txBody>
      </p:sp>
    </p:spTree>
    <p:extLst>
      <p:ext uri="{BB962C8B-B14F-4D97-AF65-F5344CB8AC3E}">
        <p14:creationId xmlns:p14="http://schemas.microsoft.com/office/powerpoint/2010/main" val="44524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3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D7144-3C22-41B1-85F6-D814E9ADF9F8}" type="datetimeFigureOut">
              <a:rPr lang="ru-RU" smtClean="0"/>
              <a:t>29.04.2021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17EDD-03FC-42CE-BC75-135F12917CF5}" type="slidenum">
              <a:rPr lang="ru-RU" smtClean="0"/>
              <a:t>‹#›</a:t>
            </a:fld>
            <a:endParaRPr lang="ru-RU"/>
          </a:p>
        </p:txBody>
      </p:sp>
    </p:spTree>
    <p:extLst>
      <p:ext uri="{BB962C8B-B14F-4D97-AF65-F5344CB8AC3E}">
        <p14:creationId xmlns:p14="http://schemas.microsoft.com/office/powerpoint/2010/main" val="33263589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40962" y="929899"/>
            <a:ext cx="11453248" cy="2572718"/>
          </a:xfrm>
        </p:spPr>
        <p:txBody>
          <a:bodyPr>
            <a:noAutofit/>
          </a:bodyPr>
          <a:lstStyle/>
          <a:p>
            <a:r>
              <a:rPr lang="en-GB" sz="4400" dirty="0"/>
              <a:t> </a:t>
            </a:r>
            <a:br>
              <a:rPr lang="ru-RU" sz="4400" dirty="0"/>
            </a:br>
            <a:r>
              <a:rPr lang="en-GB" sz="4400" b="1" dirty="0">
                <a:latin typeface="Times New Roman" panose="02020603050405020304" pitchFamily="18" charset="0"/>
                <a:cs typeface="Times New Roman" panose="02020603050405020304" pitchFamily="18" charset="0"/>
              </a:rPr>
              <a:t>Monograph on Land Reform in 13 Countries – Result of International Cooperation</a:t>
            </a:r>
            <a:endParaRPr lang="ru-RU" sz="3600" strike="sngStrike"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867904" y="5083443"/>
            <a:ext cx="10228881" cy="976393"/>
          </a:xfrm>
        </p:spPr>
        <p:txBody>
          <a:bodyPr>
            <a:normAutofit lnSpcReduction="10000"/>
          </a:bodyPr>
          <a:lstStyle/>
          <a:p>
            <a:pPr algn="r"/>
            <a:r>
              <a:rPr lang="lv-LV" sz="3600" b="1" dirty="0">
                <a:latin typeface="Times New Roman" panose="02020603050405020304" pitchFamily="18" charset="0"/>
                <a:cs typeface="Times New Roman" panose="02020603050405020304" pitchFamily="18" charset="0"/>
              </a:rPr>
              <a:t>Alexandr Vlasov</a:t>
            </a:r>
            <a:r>
              <a:rPr lang="ru-RU" sz="3600" b="1" dirty="0">
                <a:latin typeface="Times New Roman" panose="02020603050405020304" pitchFamily="18" charset="0"/>
                <a:cs typeface="Times New Roman" panose="02020603050405020304" pitchFamily="18" charset="0"/>
              </a:rPr>
              <a:t> </a:t>
            </a:r>
          </a:p>
          <a:p>
            <a:pPr algn="r"/>
            <a:r>
              <a:rPr lang="lv-LV" dirty="0">
                <a:latin typeface="Times New Roman" panose="02020603050405020304" pitchFamily="18" charset="0"/>
                <a:cs typeface="Times New Roman" panose="02020603050405020304" pitchFamily="18" charset="0"/>
              </a:rPr>
              <a:t>Samara regional division of Russian Academy of Science (Russia)</a:t>
            </a:r>
            <a:endParaRPr lang="ru-RU"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555064" y="123986"/>
            <a:ext cx="3378631" cy="677108"/>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BALTIC SURVEYING’21</a:t>
            </a:r>
            <a:endParaRPr lang="ru-RU" sz="20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41680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E1EA2-F1E6-47FC-BCFE-194B547FE752}"/>
              </a:ext>
            </a:extLst>
          </p:cNvPr>
          <p:cNvSpPr>
            <a:spLocks noGrp="1"/>
          </p:cNvSpPr>
          <p:nvPr>
            <p:ph idx="1"/>
          </p:nvPr>
        </p:nvSpPr>
        <p:spPr>
          <a:xfrm>
            <a:off x="216976" y="1007390"/>
            <a:ext cx="11975023" cy="4458955"/>
          </a:xfrm>
        </p:spPr>
        <p:txBody>
          <a:bodyPr>
            <a:normAutofit/>
          </a:bodyPr>
          <a:lstStyle/>
          <a:p>
            <a:r>
              <a:rPr lang="en-GB" sz="4400" dirty="0">
                <a:latin typeface="Times New Roman" panose="02020603050405020304" pitchFamily="18" charset="0"/>
                <a:cs typeface="Times New Roman" panose="02020603050405020304" pitchFamily="18" charset="0"/>
              </a:rPr>
              <a:t>for reviewing the monograph</a:t>
            </a:r>
            <a:r>
              <a:rPr lang="lv-LV" sz="4400" dirty="0">
                <a:latin typeface="Times New Roman" panose="02020603050405020304" pitchFamily="18" charset="0"/>
                <a:cs typeface="Times New Roman" panose="02020603050405020304" pitchFamily="18" charset="0"/>
              </a:rPr>
              <a:t> - to:</a:t>
            </a:r>
          </a:p>
          <a:p>
            <a:pPr>
              <a:buFontTx/>
              <a:buChar char="-"/>
            </a:pPr>
            <a:r>
              <a:rPr lang="en-GB" sz="3600" b="1" dirty="0">
                <a:latin typeface="Times New Roman" panose="02020603050405020304" pitchFamily="18" charset="0"/>
                <a:cs typeface="Times New Roman" panose="02020603050405020304" pitchFamily="18" charset="0"/>
              </a:rPr>
              <a:t>Irina</a:t>
            </a:r>
            <a:r>
              <a:rPr lang="lv-LV"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Pilvere</a:t>
            </a:r>
            <a:r>
              <a:rPr lang="lv-LV" sz="3600" dirty="0">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Dr.oec</a:t>
            </a:r>
            <a:r>
              <a:rPr lang="en-GB" sz="3600" dirty="0">
                <a:latin typeface="Times New Roman" panose="02020603050405020304" pitchFamily="18" charset="0"/>
                <a:cs typeface="Times New Roman" panose="02020603050405020304" pitchFamily="18" charset="0"/>
              </a:rPr>
              <a:t>., professor, </a:t>
            </a:r>
            <a:r>
              <a:rPr lang="lv-LV" sz="3600" dirty="0">
                <a:latin typeface="Times New Roman" panose="02020603050405020304" pitchFamily="18" charset="0"/>
                <a:cs typeface="Times New Roman" panose="02020603050405020304" pitchFamily="18" charset="0"/>
              </a:rPr>
              <a:t>Rector of </a:t>
            </a:r>
            <a:r>
              <a:rPr lang="en-GB" sz="3600" dirty="0">
                <a:latin typeface="Times New Roman" panose="02020603050405020304" pitchFamily="18" charset="0"/>
                <a:cs typeface="Times New Roman" panose="02020603050405020304" pitchFamily="18" charset="0"/>
              </a:rPr>
              <a:t>Latvia University of Life </a:t>
            </a:r>
            <a:r>
              <a:rPr lang="en-GB" sz="3600" dirty="0" err="1">
                <a:latin typeface="Times New Roman" panose="02020603050405020304" pitchFamily="18" charset="0"/>
                <a:cs typeface="Times New Roman" panose="02020603050405020304" pitchFamily="18" charset="0"/>
              </a:rPr>
              <a:t>Siences</a:t>
            </a:r>
            <a:r>
              <a:rPr lang="en-GB" sz="3600" dirty="0">
                <a:latin typeface="Times New Roman" panose="02020603050405020304" pitchFamily="18" charset="0"/>
                <a:cs typeface="Times New Roman" panose="02020603050405020304" pitchFamily="18" charset="0"/>
              </a:rPr>
              <a:t> and Technologies,</a:t>
            </a:r>
            <a:r>
              <a:rPr lang="lv-LV" sz="3600" dirty="0">
                <a:latin typeface="Times New Roman" panose="02020603050405020304" pitchFamily="18" charset="0"/>
                <a:cs typeface="Times New Roman" panose="02020603050405020304" pitchFamily="18" charset="0"/>
              </a:rPr>
              <a:t> </a:t>
            </a:r>
            <a:r>
              <a:rPr lang="en-GB" sz="3600" dirty="0">
                <a:latin typeface="Times New Roman" panose="02020603050405020304" pitchFamily="18" charset="0"/>
                <a:cs typeface="Times New Roman" panose="02020603050405020304" pitchFamily="18" charset="0"/>
              </a:rPr>
              <a:t>member of the Latvian Academy of Sciences</a:t>
            </a:r>
            <a:endParaRPr lang="lv-LV" sz="3600" dirty="0">
              <a:latin typeface="Times New Roman" panose="02020603050405020304" pitchFamily="18" charset="0"/>
              <a:cs typeface="Times New Roman" panose="02020603050405020304" pitchFamily="18" charset="0"/>
            </a:endParaRPr>
          </a:p>
          <a:p>
            <a:pPr>
              <a:buFontTx/>
              <a:buChar char="-"/>
            </a:pPr>
            <a:r>
              <a:rPr lang="en-GB" sz="3600" b="1" dirty="0" err="1">
                <a:latin typeface="Times New Roman" panose="02020603050405020304" pitchFamily="18" charset="0"/>
                <a:cs typeface="Times New Roman" panose="02020603050405020304" pitchFamily="18" charset="0"/>
              </a:rPr>
              <a:t>Mamai</a:t>
            </a:r>
            <a:r>
              <a:rPr lang="en-GB" sz="3600" b="1" dirty="0">
                <a:latin typeface="Times New Roman" panose="02020603050405020304" pitchFamily="18" charset="0"/>
                <a:cs typeface="Times New Roman" panose="02020603050405020304" pitchFamily="18" charset="0"/>
              </a:rPr>
              <a:t> Oksana</a:t>
            </a:r>
            <a:r>
              <a:rPr lang="lv-LV" sz="3600" dirty="0">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	Doctor of economic sciences, professor</a:t>
            </a:r>
            <a:r>
              <a:rPr lang="lv-LV" sz="3600" dirty="0">
                <a:latin typeface="Times New Roman" panose="02020603050405020304" pitchFamily="18" charset="0"/>
                <a:cs typeface="Times New Roman" panose="02020603050405020304" pitchFamily="18" charset="0"/>
              </a:rPr>
              <a:t> of</a:t>
            </a:r>
            <a:r>
              <a:rPr lang="en-GB" sz="3600" dirty="0">
                <a:latin typeface="Times New Roman" panose="02020603050405020304" pitchFamily="18" charset="0"/>
                <a:cs typeface="Times New Roman" panose="02020603050405020304" pitchFamily="18" charset="0"/>
              </a:rPr>
              <a:t> Samara State Agricultural Academy </a:t>
            </a:r>
            <a:r>
              <a:rPr lang="lv-LV" sz="3600" dirty="0">
                <a:latin typeface="Times New Roman" panose="02020603050405020304" pitchFamily="18" charset="0"/>
                <a:cs typeface="Times New Roman" panose="02020603050405020304" pitchFamily="18" charset="0"/>
              </a:rPr>
              <a:t>(</a:t>
            </a:r>
            <a:r>
              <a:rPr lang="en-GB" sz="3600" dirty="0">
                <a:latin typeface="Times New Roman" panose="02020603050405020304" pitchFamily="18" charset="0"/>
                <a:cs typeface="Times New Roman" panose="02020603050405020304" pitchFamily="18" charset="0"/>
              </a:rPr>
              <a:t>Russia</a:t>
            </a:r>
            <a:r>
              <a:rPr lang="lv-LV"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8088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480" y="1844299"/>
            <a:ext cx="10806279" cy="4370522"/>
          </a:xfrm>
        </p:spPr>
        <p:txBody>
          <a:bodyPr>
            <a:normAutofit fontScale="90000"/>
          </a:bodyPr>
          <a:lstStyle/>
          <a:p>
            <a:r>
              <a:rPr lang="lv-LV" cap="none" dirty="0">
                <a:latin typeface="Times New Roman" panose="02020603050405020304" pitchFamily="18" charset="0"/>
                <a:ea typeface="+mn-ea"/>
                <a:cs typeface="Times New Roman" panose="02020603050405020304" pitchFamily="18" charset="0"/>
              </a:rPr>
              <a:t>N</a:t>
            </a:r>
            <a:r>
              <a:rPr lang="en-US" cap="none" dirty="0" err="1">
                <a:latin typeface="Times New Roman" panose="02020603050405020304" pitchFamily="18" charset="0"/>
                <a:ea typeface="+mn-ea"/>
                <a:cs typeface="Times New Roman" panose="02020603050405020304" pitchFamily="18" charset="0"/>
              </a:rPr>
              <a:t>ovember</a:t>
            </a:r>
            <a:r>
              <a:rPr lang="en-US" cap="none" dirty="0">
                <a:latin typeface="Times New Roman" panose="02020603050405020304" pitchFamily="18" charset="0"/>
                <a:ea typeface="+mn-ea"/>
                <a:cs typeface="Times New Roman" panose="02020603050405020304" pitchFamily="18" charset="0"/>
              </a:rPr>
              <a:t> 2017</a:t>
            </a: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lv-LV" cap="none" dirty="0">
                <a:latin typeface="Times New Roman" panose="02020603050405020304" pitchFamily="18" charset="0"/>
                <a:ea typeface="+mn-ea"/>
                <a:cs typeface="Times New Roman" panose="02020603050405020304" pitchFamily="18" charset="0"/>
              </a:rPr>
              <a:t>P</a:t>
            </a:r>
            <a:r>
              <a:rPr lang="en-US" cap="none" dirty="0" err="1">
                <a:latin typeface="Times New Roman" panose="02020603050405020304" pitchFamily="18" charset="0"/>
                <a:ea typeface="+mn-ea"/>
                <a:cs typeface="Times New Roman" panose="02020603050405020304" pitchFamily="18" charset="0"/>
              </a:rPr>
              <a:t>rofessors</a:t>
            </a:r>
            <a:r>
              <a:rPr lang="en-US"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V</a:t>
            </a:r>
            <a:r>
              <a:rPr lang="en-US" b="1" cap="none" dirty="0" err="1">
                <a:latin typeface="Times New Roman" panose="02020603050405020304" pitchFamily="18" charset="0"/>
                <a:ea typeface="+mn-ea"/>
                <a:cs typeface="Times New Roman" panose="02020603050405020304" pitchFamily="18" charset="0"/>
              </a:rPr>
              <a:t>elta</a:t>
            </a:r>
            <a:r>
              <a:rPr lang="en-US" b="1"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P</a:t>
            </a:r>
            <a:r>
              <a:rPr lang="en-US" b="1" cap="none" dirty="0" err="1">
                <a:latin typeface="Times New Roman" panose="02020603050405020304" pitchFamily="18" charset="0"/>
                <a:ea typeface="+mn-ea"/>
                <a:cs typeface="Times New Roman" panose="02020603050405020304" pitchFamily="18" charset="0"/>
              </a:rPr>
              <a:t>arsova</a:t>
            </a:r>
            <a:r>
              <a:rPr lang="en-US" b="1"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and </a:t>
            </a:r>
            <a:r>
              <a:rPr lang="lv-LV" b="1" cap="none" dirty="0">
                <a:latin typeface="Times New Roman" panose="02020603050405020304" pitchFamily="18" charset="0"/>
                <a:ea typeface="+mn-ea"/>
                <a:cs typeface="Times New Roman" panose="02020603050405020304" pitchFamily="18" charset="0"/>
              </a:rPr>
              <a:t>A</a:t>
            </a:r>
            <a:r>
              <a:rPr lang="en-US" b="1" cap="none" dirty="0" err="1">
                <a:latin typeface="Times New Roman" panose="02020603050405020304" pitchFamily="18" charset="0"/>
                <a:ea typeface="+mn-ea"/>
                <a:cs typeface="Times New Roman" panose="02020603050405020304" pitchFamily="18" charset="0"/>
              </a:rPr>
              <a:t>rmands</a:t>
            </a:r>
            <a:r>
              <a:rPr lang="en-US" b="1"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C</a:t>
            </a:r>
            <a:r>
              <a:rPr lang="en-US" b="1" cap="none" dirty="0">
                <a:latin typeface="Times New Roman" panose="02020603050405020304" pitchFamily="18" charset="0"/>
                <a:ea typeface="+mn-ea"/>
                <a:cs typeface="Times New Roman" panose="02020603050405020304" pitchFamily="18" charset="0"/>
              </a:rPr>
              <a:t>elms </a:t>
            </a:r>
            <a:r>
              <a:rPr lang="en-US" cap="none" dirty="0">
                <a:latin typeface="Times New Roman" panose="02020603050405020304" pitchFamily="18" charset="0"/>
                <a:ea typeface="+mn-ea"/>
                <a:cs typeface="Times New Roman" panose="02020603050405020304" pitchFamily="18" charset="0"/>
              </a:rPr>
              <a:t>from </a:t>
            </a:r>
            <a:r>
              <a:rPr lang="lv-LV" cap="none" dirty="0">
                <a:latin typeface="Times New Roman" panose="02020603050405020304" pitchFamily="18" charset="0"/>
                <a:ea typeface="+mn-ea"/>
                <a:cs typeface="Times New Roman" panose="02020603050405020304" pitchFamily="18" charset="0"/>
              </a:rPr>
              <a:t>Latvia University of Life Sciences and Technologies</a:t>
            </a:r>
            <a:r>
              <a:rPr lang="ru-RU"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visit</a:t>
            </a:r>
            <a:r>
              <a:rPr lang="lv-LV" cap="none" dirty="0">
                <a:latin typeface="Times New Roman" panose="02020603050405020304" pitchFamily="18" charset="0"/>
                <a:ea typeface="+mn-ea"/>
                <a:cs typeface="Times New Roman" panose="02020603050405020304" pitchFamily="18" charset="0"/>
              </a:rPr>
              <a:t>ed</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D</a:t>
            </a:r>
            <a:r>
              <a:rPr lang="en-US" cap="none" dirty="0" err="1">
                <a:latin typeface="Times New Roman" panose="02020603050405020304" pitchFamily="18" charset="0"/>
                <a:ea typeface="+mn-ea"/>
                <a:cs typeface="Times New Roman" panose="02020603050405020304" pitchFamily="18" charset="0"/>
              </a:rPr>
              <a:t>epartment</a:t>
            </a:r>
            <a:r>
              <a:rPr lang="en-US" cap="none" dirty="0">
                <a:latin typeface="Times New Roman" panose="02020603050405020304" pitchFamily="18" charset="0"/>
                <a:ea typeface="+mn-ea"/>
                <a:cs typeface="Times New Roman" panose="02020603050405020304" pitchFamily="18" charset="0"/>
              </a:rPr>
              <a:t> of </a:t>
            </a:r>
            <a:r>
              <a:rPr lang="lv-LV" cap="none" dirty="0">
                <a:latin typeface="Times New Roman" panose="02020603050405020304" pitchFamily="18" charset="0"/>
                <a:ea typeface="+mn-ea"/>
                <a:cs typeface="Times New Roman" panose="02020603050405020304" pitchFamily="18" charset="0"/>
              </a:rPr>
              <a:t>L</a:t>
            </a:r>
            <a:r>
              <a:rPr lang="en-US" cap="none" dirty="0">
                <a:latin typeface="Times New Roman" panose="02020603050405020304" pitchFamily="18" charset="0"/>
                <a:ea typeface="+mn-ea"/>
                <a:cs typeface="Times New Roman" panose="02020603050405020304" pitchFamily="18" charset="0"/>
              </a:rPr>
              <a:t>and </a:t>
            </a:r>
            <a:r>
              <a:rPr lang="lv-LV" cap="none" dirty="0">
                <a:latin typeface="Times New Roman" panose="02020603050405020304" pitchFamily="18" charset="0"/>
                <a:ea typeface="+mn-ea"/>
                <a:cs typeface="Times New Roman" panose="02020603050405020304" pitchFamily="18" charset="0"/>
              </a:rPr>
              <a:t>M</a:t>
            </a:r>
            <a:r>
              <a:rPr lang="en-US" cap="none" dirty="0" err="1">
                <a:latin typeface="Times New Roman" panose="02020603050405020304" pitchFamily="18" charset="0"/>
                <a:ea typeface="+mn-ea"/>
                <a:cs typeface="Times New Roman" panose="02020603050405020304" pitchFamily="18" charset="0"/>
              </a:rPr>
              <a:t>anagement</a:t>
            </a:r>
            <a:r>
              <a:rPr lang="en-US" cap="none" dirty="0">
                <a:latin typeface="Times New Roman" panose="02020603050405020304" pitchFamily="18" charset="0"/>
                <a:ea typeface="+mn-ea"/>
                <a:cs typeface="Times New Roman" panose="02020603050405020304" pitchFamily="18" charset="0"/>
              </a:rPr>
              <a:t> and </a:t>
            </a:r>
            <a:r>
              <a:rPr lang="lv-LV" cap="none" dirty="0">
                <a:latin typeface="Times New Roman" panose="02020603050405020304" pitchFamily="18" charset="0"/>
                <a:ea typeface="+mn-ea"/>
                <a:cs typeface="Times New Roman" panose="02020603050405020304" pitchFamily="18" charset="0"/>
              </a:rPr>
              <a:t>C</a:t>
            </a:r>
            <a:r>
              <a:rPr lang="en-US" cap="none" dirty="0" err="1">
                <a:latin typeface="Times New Roman" panose="02020603050405020304" pitchFamily="18" charset="0"/>
                <a:ea typeface="+mn-ea"/>
                <a:cs typeface="Times New Roman" panose="02020603050405020304" pitchFamily="18" charset="0"/>
              </a:rPr>
              <a:t>adastre</a:t>
            </a:r>
            <a:r>
              <a:rPr lang="lv-LV" cap="none" dirty="0">
                <a:latin typeface="Times New Roman" panose="02020603050405020304" pitchFamily="18" charset="0"/>
                <a:ea typeface="+mn-ea"/>
                <a:cs typeface="Times New Roman" panose="02020603050405020304" pitchFamily="18" charset="0"/>
              </a:rPr>
              <a:t> of</a:t>
            </a:r>
            <a:br>
              <a:rPr lang="ru-RU" cap="none" dirty="0">
                <a:latin typeface="Times New Roman" panose="02020603050405020304" pitchFamily="18" charset="0"/>
                <a:ea typeface="+mn-ea"/>
                <a:cs typeface="Times New Roman" panose="02020603050405020304" pitchFamily="18" charset="0"/>
              </a:rPr>
            </a:br>
            <a:r>
              <a:rPr lang="lv-LV" cap="none" dirty="0">
                <a:latin typeface="Times New Roman" panose="02020603050405020304" pitchFamily="18" charset="0"/>
                <a:ea typeface="+mn-ea"/>
                <a:cs typeface="Times New Roman" panose="02020603050405020304" pitchFamily="18" charset="0"/>
              </a:rPr>
              <a:t>S</a:t>
            </a:r>
            <a:r>
              <a:rPr lang="en-US" cap="none" dirty="0" err="1">
                <a:latin typeface="Times New Roman" panose="02020603050405020304" pitchFamily="18" charset="0"/>
                <a:ea typeface="+mn-ea"/>
                <a:cs typeface="Times New Roman" panose="02020603050405020304" pitchFamily="18" charset="0"/>
              </a:rPr>
              <a:t>amara</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S</a:t>
            </a:r>
            <a:r>
              <a:rPr lang="en-US" cap="none" dirty="0" err="1">
                <a:latin typeface="Times New Roman" panose="02020603050405020304" pitchFamily="18" charset="0"/>
                <a:ea typeface="+mn-ea"/>
                <a:cs typeface="Times New Roman" panose="02020603050405020304" pitchFamily="18" charset="0"/>
              </a:rPr>
              <a:t>tate</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U</a:t>
            </a:r>
            <a:r>
              <a:rPr lang="en-US" cap="none" dirty="0" err="1">
                <a:latin typeface="Times New Roman" panose="02020603050405020304" pitchFamily="18" charset="0"/>
                <a:ea typeface="+mn-ea"/>
                <a:cs typeface="Times New Roman" panose="02020603050405020304" pitchFamily="18" charset="0"/>
              </a:rPr>
              <a:t>niversity</a:t>
            </a:r>
            <a:r>
              <a:rPr lang="en-US" cap="none" dirty="0">
                <a:latin typeface="Times New Roman" panose="02020603050405020304" pitchFamily="18" charset="0"/>
                <a:ea typeface="+mn-ea"/>
                <a:cs typeface="Times New Roman" panose="02020603050405020304" pitchFamily="18" charset="0"/>
              </a:rPr>
              <a:t> of </a:t>
            </a:r>
            <a:r>
              <a:rPr lang="lv-LV" cap="none" dirty="0">
                <a:latin typeface="Times New Roman" panose="02020603050405020304" pitchFamily="18" charset="0"/>
                <a:ea typeface="+mn-ea"/>
                <a:cs typeface="Times New Roman" panose="02020603050405020304" pitchFamily="18" charset="0"/>
              </a:rPr>
              <a:t>E</a:t>
            </a:r>
            <a:r>
              <a:rPr lang="en-US" cap="none" dirty="0" err="1">
                <a:latin typeface="Times New Roman" panose="02020603050405020304" pitchFamily="18" charset="0"/>
                <a:ea typeface="+mn-ea"/>
                <a:cs typeface="Times New Roman" panose="02020603050405020304" pitchFamily="18" charset="0"/>
              </a:rPr>
              <a:t>conomics</a:t>
            </a: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
        <p:nvSpPr>
          <p:cNvPr id="3" name="Заголовок 1">
            <a:extLst>
              <a:ext uri="{FF2B5EF4-FFF2-40B4-BE49-F238E27FC236}">
                <a16:creationId xmlns:a16="http://schemas.microsoft.com/office/drawing/2014/main" id="{39AAE6F7-E7B6-41F2-B154-CE33EB853C0C}"/>
              </a:ext>
            </a:extLst>
          </p:cNvPr>
          <p:cNvSpPr txBox="1">
            <a:spLocks/>
          </p:cNvSpPr>
          <p:nvPr/>
        </p:nvSpPr>
        <p:spPr>
          <a:xfrm>
            <a:off x="538480" y="711200"/>
            <a:ext cx="11165839" cy="6400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b="1" dirty="0">
                <a:latin typeface="Times New Roman" panose="02020603050405020304" pitchFamily="18" charset="0"/>
                <a:cs typeface="Times New Roman" panose="02020603050405020304" pitchFamily="18" charset="0"/>
              </a:rPr>
              <a:t>The history of creation of monograph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89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76" y="-218156"/>
            <a:ext cx="9608949" cy="7076156"/>
          </a:xfrm>
          <a:prstGeom prst="rect">
            <a:avLst/>
          </a:prstGeom>
        </p:spPr>
      </p:pic>
    </p:spTree>
    <p:extLst>
      <p:ext uri="{BB962C8B-B14F-4D97-AF65-F5344CB8AC3E}">
        <p14:creationId xmlns:p14="http://schemas.microsoft.com/office/powerpoint/2010/main" val="76685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343" y="0"/>
            <a:ext cx="9190497" cy="6892873"/>
          </a:xfrm>
          <a:prstGeom prst="rect">
            <a:avLst/>
          </a:prstGeom>
        </p:spPr>
      </p:pic>
    </p:spTree>
    <p:extLst>
      <p:ext uri="{BB962C8B-B14F-4D97-AF65-F5344CB8AC3E}">
        <p14:creationId xmlns:p14="http://schemas.microsoft.com/office/powerpoint/2010/main" val="117006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159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GB" cap="none" dirty="0">
                <a:latin typeface="Times New Roman" panose="02020603050405020304" pitchFamily="18" charset="0"/>
                <a:ea typeface="+mn-ea"/>
                <a:cs typeface="Times New Roman" panose="02020603050405020304" pitchFamily="18" charset="0"/>
              </a:rPr>
              <a:t>Baltic Surveying’</a:t>
            </a:r>
            <a:r>
              <a:rPr lang="ru-RU" cap="none" dirty="0">
                <a:latin typeface="Times New Roman" panose="02020603050405020304" pitchFamily="18" charset="0"/>
                <a:ea typeface="+mn-ea"/>
                <a:cs typeface="Times New Roman" panose="02020603050405020304" pitchFamily="18" charset="0"/>
              </a:rPr>
              <a:t>18</a:t>
            </a:r>
            <a:br>
              <a:rPr lang="ru-RU" dirty="0"/>
            </a:b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en-US" cap="none" dirty="0">
                <a:latin typeface="Times New Roman" panose="02020603050405020304" pitchFamily="18" charset="0"/>
                <a:ea typeface="+mn-ea"/>
                <a:cs typeface="Times New Roman" panose="02020603050405020304" pitchFamily="18" charset="0"/>
              </a:rPr>
              <a:t>University of Warmia and </a:t>
            </a:r>
            <a:r>
              <a:rPr lang="en-US" cap="none" dirty="0" err="1">
                <a:latin typeface="Times New Roman" panose="02020603050405020304" pitchFamily="18" charset="0"/>
                <a:ea typeface="+mn-ea"/>
                <a:cs typeface="Times New Roman" panose="02020603050405020304" pitchFamily="18" charset="0"/>
              </a:rPr>
              <a:t>Mazury</a:t>
            </a:r>
            <a:r>
              <a:rPr lang="en-US" cap="none" dirty="0">
                <a:latin typeface="Times New Roman" panose="02020603050405020304" pitchFamily="18" charset="0"/>
                <a:ea typeface="+mn-ea"/>
                <a:cs typeface="Times New Roman" panose="02020603050405020304" pitchFamily="18" charset="0"/>
              </a:rPr>
              <a:t> in Olsztyn, Poland</a:t>
            </a: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83620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05" y="0"/>
            <a:ext cx="10287001" cy="6858000"/>
          </a:xfrm>
          <a:prstGeom prst="rect">
            <a:avLst/>
          </a:prstGeom>
        </p:spPr>
      </p:pic>
    </p:spTree>
    <p:extLst>
      <p:ext uri="{BB962C8B-B14F-4D97-AF65-F5344CB8AC3E}">
        <p14:creationId xmlns:p14="http://schemas.microsoft.com/office/powerpoint/2010/main" val="150407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849" y="-69741"/>
            <a:ext cx="9236988" cy="6927741"/>
          </a:xfrm>
          <a:prstGeom prst="rect">
            <a:avLst/>
          </a:prstGeom>
        </p:spPr>
      </p:pic>
    </p:spTree>
    <p:extLst>
      <p:ext uri="{BB962C8B-B14F-4D97-AF65-F5344CB8AC3E}">
        <p14:creationId xmlns:p14="http://schemas.microsoft.com/office/powerpoint/2010/main" val="49016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9909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9772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Participating countries</a:t>
            </a:r>
            <a:endParaRPr lang="ru-RU" strike="sngStrike"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83403" y="1853754"/>
            <a:ext cx="4293031" cy="4221582"/>
          </a:xfrm>
        </p:spPr>
        <p:txBody>
          <a:bodyPr>
            <a:noAutofit/>
          </a:bodyPr>
          <a:lstStyle/>
          <a:p>
            <a:r>
              <a:rPr lang="en-US" sz="3200" dirty="0">
                <a:latin typeface="Times New Roman" panose="02020603050405020304" pitchFamily="18" charset="0"/>
                <a:cs typeface="Times New Roman" panose="02020603050405020304" pitchFamily="18" charset="0"/>
              </a:rPr>
              <a:t>Azerbaijan</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Belarus</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Estonia</a:t>
            </a:r>
            <a:endParaRPr lang="ru-RU"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Georgia</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Kazakhstan</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Latvia</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Lithuania</a:t>
            </a:r>
            <a:r>
              <a:rPr lang="ru-RU" sz="3200" dirty="0">
                <a:latin typeface="Times New Roman" panose="02020603050405020304" pitchFamily="18" charset="0"/>
                <a:cs typeface="Times New Roman" panose="02020603050405020304" pitchFamily="18" charset="0"/>
              </a:rPr>
              <a:t> </a:t>
            </a:r>
          </a:p>
        </p:txBody>
      </p:sp>
      <p:sp>
        <p:nvSpPr>
          <p:cNvPr id="6" name="Объект 2"/>
          <p:cNvSpPr txBox="1">
            <a:spLocks/>
          </p:cNvSpPr>
          <p:nvPr/>
        </p:nvSpPr>
        <p:spPr>
          <a:xfrm>
            <a:off x="5889356" y="1690688"/>
            <a:ext cx="5284922" cy="481860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Moldova</a:t>
            </a:r>
            <a:endParaRPr lang="ru-RU"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Poland</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Romania</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Russian Federation</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Slovakia</a:t>
            </a:r>
            <a:r>
              <a:rPr lang="ru-RU"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Ukraine</a:t>
            </a:r>
            <a:r>
              <a:rPr lang="ru-RU"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650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US" cap="none" dirty="0">
                <a:latin typeface="Times New Roman" panose="02020603050405020304" pitchFamily="18" charset="0"/>
                <a:ea typeface="+mn-ea"/>
                <a:cs typeface="Times New Roman" panose="02020603050405020304" pitchFamily="18" charset="0"/>
              </a:rPr>
              <a:t>October 2018</a:t>
            </a:r>
            <a:r>
              <a:rPr lang="lv-LV"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Chisinau, Moldova</a:t>
            </a:r>
            <a:br>
              <a:rPr lang="ru-RU" dirty="0"/>
            </a:b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en-US" cap="none" dirty="0">
                <a:latin typeface="Times New Roman" panose="02020603050405020304" pitchFamily="18" charset="0"/>
                <a:ea typeface="+mn-ea"/>
                <a:cs typeface="Times New Roman" panose="02020603050405020304" pitchFamily="18" charset="0"/>
              </a:rPr>
              <a:t>International scientific-practical symposium "Sustainable development of rural areas - achievements and prospects", dedicated to the 85th anniversary of the State Agrarian University of Moldova</a:t>
            </a:r>
            <a:br>
              <a:rPr lang="en-US" cap="none" dirty="0">
                <a:latin typeface="Times New Roman" panose="02020603050405020304" pitchFamily="18" charset="0"/>
                <a:ea typeface="+mn-ea"/>
                <a:cs typeface="Times New Roman" panose="02020603050405020304" pitchFamily="18" charset="0"/>
              </a:rPr>
            </a:br>
            <a:br>
              <a:rPr lang="en-US" cap="none" dirty="0">
                <a:latin typeface="Times New Roman" panose="02020603050405020304" pitchFamily="18" charset="0"/>
                <a:ea typeface="+mn-ea"/>
                <a:cs typeface="Times New Roman" panose="02020603050405020304" pitchFamily="18" charset="0"/>
              </a:rPr>
            </a:b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16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858" y="0"/>
            <a:ext cx="9159498" cy="6869624"/>
          </a:xfrm>
          <a:prstGeom prst="rect">
            <a:avLst/>
          </a:prstGeom>
        </p:spPr>
      </p:pic>
    </p:spTree>
    <p:extLst>
      <p:ext uri="{BB962C8B-B14F-4D97-AF65-F5344CB8AC3E}">
        <p14:creationId xmlns:p14="http://schemas.microsoft.com/office/powerpoint/2010/main" val="388821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70128" y="0"/>
            <a:ext cx="8937356" cy="6703017"/>
          </a:xfrm>
          <a:prstGeom prst="rect">
            <a:avLst/>
          </a:prstGeom>
        </p:spPr>
      </p:pic>
    </p:spTree>
    <p:extLst>
      <p:ext uri="{BB962C8B-B14F-4D97-AF65-F5344CB8AC3E}">
        <p14:creationId xmlns:p14="http://schemas.microsoft.com/office/powerpoint/2010/main" val="3896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US" cap="none" dirty="0">
                <a:latin typeface="Times New Roman" panose="02020603050405020304" pitchFamily="18" charset="0"/>
                <a:ea typeface="+mn-ea"/>
                <a:cs typeface="Times New Roman" panose="02020603050405020304" pitchFamily="18" charset="0"/>
              </a:rPr>
              <a:t>May 2019</a:t>
            </a:r>
            <a:r>
              <a:rPr lang="lv-LV"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Kaunas Lithuania</a:t>
            </a:r>
            <a:br>
              <a:rPr lang="ru-RU" dirty="0"/>
            </a:b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en-US" cap="none" dirty="0">
                <a:latin typeface="Times New Roman" panose="02020603050405020304" pitchFamily="18" charset="0"/>
                <a:ea typeface="+mn-ea"/>
                <a:cs typeface="Times New Roman" panose="02020603050405020304" pitchFamily="18" charset="0"/>
              </a:rPr>
              <a:t>Discussion of the draft </a:t>
            </a:r>
            <a:r>
              <a:rPr lang="lv-LV" cap="none" dirty="0">
                <a:latin typeface="Times New Roman" panose="02020603050405020304" pitchFamily="18" charset="0"/>
                <a:ea typeface="+mn-ea"/>
                <a:cs typeface="Times New Roman" panose="02020603050405020304" pitchFamily="18" charset="0"/>
              </a:rPr>
              <a:t>of </a:t>
            </a:r>
            <a:r>
              <a:rPr lang="en-US" cap="none" dirty="0">
                <a:latin typeface="Times New Roman" panose="02020603050405020304" pitchFamily="18" charset="0"/>
                <a:ea typeface="+mn-ea"/>
                <a:cs typeface="Times New Roman" panose="02020603050405020304" pitchFamily="18" charset="0"/>
              </a:rPr>
              <a:t>monograph by the authors at the BALTIC SURVEYING'20 conference at </a:t>
            </a:r>
            <a:r>
              <a:rPr lang="en-US" cap="none" dirty="0" err="1">
                <a:latin typeface="Times New Roman" panose="02020603050405020304" pitchFamily="18" charset="0"/>
                <a:ea typeface="+mn-ea"/>
                <a:cs typeface="Times New Roman" panose="02020603050405020304" pitchFamily="18" charset="0"/>
              </a:rPr>
              <a:t>Vyta</a:t>
            </a:r>
            <a:r>
              <a:rPr lang="lv-LV" cap="none" dirty="0">
                <a:latin typeface="Times New Roman" panose="02020603050405020304" pitchFamily="18" charset="0"/>
                <a:ea typeface="+mn-ea"/>
                <a:cs typeface="Times New Roman" panose="02020603050405020304" pitchFamily="18" charset="0"/>
              </a:rPr>
              <a:t>uta</a:t>
            </a:r>
            <a:r>
              <a:rPr lang="en-US" cap="none" dirty="0">
                <a:latin typeface="Times New Roman" panose="02020603050405020304" pitchFamily="18" charset="0"/>
                <a:ea typeface="+mn-ea"/>
                <a:cs typeface="Times New Roman" panose="02020603050405020304" pitchFamily="18" charset="0"/>
              </a:rPr>
              <a:t>s Magnus University </a:t>
            </a:r>
            <a:br>
              <a:rPr lang="en-US" cap="none" dirty="0">
                <a:latin typeface="Times New Roman" panose="02020603050405020304" pitchFamily="18" charset="0"/>
                <a:ea typeface="+mn-ea"/>
                <a:cs typeface="Times New Roman" panose="02020603050405020304" pitchFamily="18" charset="0"/>
              </a:rPr>
            </a:br>
            <a:br>
              <a:rPr lang="en-US" cap="none" dirty="0">
                <a:latin typeface="Times New Roman" panose="02020603050405020304" pitchFamily="18" charset="0"/>
                <a:ea typeface="+mn-ea"/>
                <a:cs typeface="Times New Roman" panose="02020603050405020304" pitchFamily="18" charset="0"/>
              </a:rPr>
            </a:b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670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349" y="0"/>
            <a:ext cx="9144000" cy="6858000"/>
          </a:xfrm>
          <a:prstGeom prst="rect">
            <a:avLst/>
          </a:prstGeom>
        </p:spPr>
      </p:pic>
    </p:spTree>
    <p:extLst>
      <p:ext uri="{BB962C8B-B14F-4D97-AF65-F5344CB8AC3E}">
        <p14:creationId xmlns:p14="http://schemas.microsoft.com/office/powerpoint/2010/main" val="2313391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9952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0166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US" cap="none" dirty="0">
                <a:latin typeface="Times New Roman" panose="02020603050405020304" pitchFamily="18" charset="0"/>
                <a:ea typeface="+mn-ea"/>
                <a:cs typeface="Times New Roman" panose="02020603050405020304" pitchFamily="18" charset="0"/>
              </a:rPr>
              <a:t>September 2019</a:t>
            </a: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lv-LV" cap="none" dirty="0">
                <a:latin typeface="Times New Roman" panose="02020603050405020304" pitchFamily="18" charset="0"/>
                <a:ea typeface="+mn-ea"/>
                <a:cs typeface="Times New Roman" panose="02020603050405020304" pitchFamily="18" charset="0"/>
              </a:rPr>
              <a:t>P</a:t>
            </a:r>
            <a:r>
              <a:rPr lang="en-US" cap="none" dirty="0" err="1">
                <a:latin typeface="Times New Roman" panose="02020603050405020304" pitchFamily="18" charset="0"/>
                <a:ea typeface="+mn-ea"/>
                <a:cs typeface="Times New Roman" panose="02020603050405020304" pitchFamily="18" charset="0"/>
              </a:rPr>
              <a:t>rofessors</a:t>
            </a:r>
            <a:r>
              <a:rPr lang="en-US"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V</a:t>
            </a:r>
            <a:r>
              <a:rPr lang="en-US" b="1" cap="none" dirty="0" err="1">
                <a:latin typeface="Times New Roman" panose="02020603050405020304" pitchFamily="18" charset="0"/>
                <a:ea typeface="+mn-ea"/>
                <a:cs typeface="Times New Roman" panose="02020603050405020304" pitchFamily="18" charset="0"/>
              </a:rPr>
              <a:t>elta</a:t>
            </a:r>
            <a:r>
              <a:rPr lang="en-US" b="1"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P</a:t>
            </a:r>
            <a:r>
              <a:rPr lang="en-US" b="1" cap="none" dirty="0" err="1">
                <a:latin typeface="Times New Roman" panose="02020603050405020304" pitchFamily="18" charset="0"/>
                <a:ea typeface="+mn-ea"/>
                <a:cs typeface="Times New Roman" panose="02020603050405020304" pitchFamily="18" charset="0"/>
              </a:rPr>
              <a:t>arsova</a:t>
            </a:r>
            <a:r>
              <a:rPr lang="en-US" b="1"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and </a:t>
            </a:r>
            <a:r>
              <a:rPr lang="lv-LV" b="1" cap="none" dirty="0">
                <a:latin typeface="Times New Roman" panose="02020603050405020304" pitchFamily="18" charset="0"/>
                <a:ea typeface="+mn-ea"/>
                <a:cs typeface="Times New Roman" panose="02020603050405020304" pitchFamily="18" charset="0"/>
              </a:rPr>
              <a:t>A</a:t>
            </a:r>
            <a:r>
              <a:rPr lang="en-US" b="1" cap="none" dirty="0" err="1">
                <a:latin typeface="Times New Roman" panose="02020603050405020304" pitchFamily="18" charset="0"/>
                <a:ea typeface="+mn-ea"/>
                <a:cs typeface="Times New Roman" panose="02020603050405020304" pitchFamily="18" charset="0"/>
              </a:rPr>
              <a:t>rmands</a:t>
            </a:r>
            <a:r>
              <a:rPr lang="en-US" b="1" cap="none" dirty="0">
                <a:latin typeface="Times New Roman" panose="02020603050405020304" pitchFamily="18" charset="0"/>
                <a:ea typeface="+mn-ea"/>
                <a:cs typeface="Times New Roman" panose="02020603050405020304" pitchFamily="18" charset="0"/>
              </a:rPr>
              <a:t> </a:t>
            </a:r>
            <a:r>
              <a:rPr lang="lv-LV" b="1" cap="none" dirty="0">
                <a:latin typeface="Times New Roman" panose="02020603050405020304" pitchFamily="18" charset="0"/>
                <a:ea typeface="+mn-ea"/>
                <a:cs typeface="Times New Roman" panose="02020603050405020304" pitchFamily="18" charset="0"/>
              </a:rPr>
              <a:t>C</a:t>
            </a:r>
            <a:r>
              <a:rPr lang="en-US" b="1" cap="none" dirty="0">
                <a:latin typeface="Times New Roman" panose="02020603050405020304" pitchFamily="18" charset="0"/>
                <a:ea typeface="+mn-ea"/>
                <a:cs typeface="Times New Roman" panose="02020603050405020304" pitchFamily="18" charset="0"/>
              </a:rPr>
              <a:t>elms </a:t>
            </a:r>
            <a:r>
              <a:rPr lang="en-US" cap="none" dirty="0">
                <a:latin typeface="Times New Roman" panose="02020603050405020304" pitchFamily="18" charset="0"/>
                <a:ea typeface="+mn-ea"/>
                <a:cs typeface="Times New Roman" panose="02020603050405020304" pitchFamily="18" charset="0"/>
              </a:rPr>
              <a:t>from </a:t>
            </a:r>
            <a:r>
              <a:rPr lang="lv-LV" cap="none" dirty="0">
                <a:latin typeface="Times New Roman" panose="02020603050405020304" pitchFamily="18" charset="0"/>
                <a:ea typeface="+mn-ea"/>
                <a:cs typeface="Times New Roman" panose="02020603050405020304" pitchFamily="18" charset="0"/>
              </a:rPr>
              <a:t>Latvia University of Life Sciences and Technologies,</a:t>
            </a:r>
            <a:r>
              <a:rPr lang="en-US" cap="none" dirty="0">
                <a:latin typeface="Times New Roman" panose="02020603050405020304" pitchFamily="18" charset="0"/>
                <a:ea typeface="+mn-ea"/>
                <a:cs typeface="Times New Roman" panose="02020603050405020304" pitchFamily="18" charset="0"/>
              </a:rPr>
              <a:t> </a:t>
            </a:r>
            <a:r>
              <a:rPr lang="en-US" b="1" cap="none" dirty="0">
                <a:latin typeface="Times New Roman" panose="02020603050405020304" pitchFamily="18" charset="0"/>
                <a:ea typeface="+mn-ea"/>
                <a:cs typeface="Times New Roman" panose="02020603050405020304" pitchFamily="18" charset="0"/>
              </a:rPr>
              <a:t>Sabina</a:t>
            </a:r>
            <a:r>
              <a:rPr lang="en-US" cap="none" dirty="0">
                <a:latin typeface="Times New Roman" panose="02020603050405020304" pitchFamily="18" charset="0"/>
                <a:ea typeface="+mn-ea"/>
                <a:cs typeface="Times New Roman" panose="02020603050405020304" pitchFamily="18" charset="0"/>
              </a:rPr>
              <a:t> and </a:t>
            </a:r>
            <a:r>
              <a:rPr lang="en-US" b="1" cap="none" dirty="0">
                <a:latin typeface="Times New Roman" panose="02020603050405020304" pitchFamily="18" charset="0"/>
                <a:ea typeface="+mn-ea"/>
                <a:cs typeface="Times New Roman" panose="02020603050405020304" pitchFamily="18" charset="0"/>
              </a:rPr>
              <a:t>R</a:t>
            </a:r>
            <a:r>
              <a:rPr lang="lv-LV" b="1" cap="none" dirty="0">
                <a:latin typeface="Times New Roman" panose="02020603050405020304" pitchFamily="18" charset="0"/>
                <a:ea typeface="+mn-ea"/>
                <a:cs typeface="Times New Roman" panose="02020603050405020304" pitchFamily="18" charset="0"/>
              </a:rPr>
              <a:t>y</a:t>
            </a:r>
            <a:r>
              <a:rPr lang="en-US" b="1" cap="none" dirty="0">
                <a:latin typeface="Times New Roman" panose="02020603050405020304" pitchFamily="18" charset="0"/>
                <a:ea typeface="+mn-ea"/>
                <a:cs typeface="Times New Roman" panose="02020603050405020304" pitchFamily="18" charset="0"/>
              </a:rPr>
              <a:t>shard </a:t>
            </a:r>
            <a:r>
              <a:rPr lang="en-US" b="1" cap="none" dirty="0" err="1">
                <a:latin typeface="Times New Roman" panose="02020603050405020304" pitchFamily="18" charset="0"/>
                <a:ea typeface="+mn-ea"/>
                <a:cs typeface="Times New Roman" panose="02020603050405020304" pitchFamily="18" charset="0"/>
              </a:rPr>
              <a:t>Žrobek</a:t>
            </a:r>
            <a:r>
              <a:rPr lang="en-US" cap="none" dirty="0">
                <a:latin typeface="Times New Roman" panose="02020603050405020304" pitchFamily="18" charset="0"/>
                <a:ea typeface="+mn-ea"/>
                <a:cs typeface="Times New Roman" panose="02020603050405020304" pitchFamily="18" charset="0"/>
              </a:rPr>
              <a:t>, </a:t>
            </a:r>
            <a:r>
              <a:rPr lang="en-US" b="1" cap="none" dirty="0">
                <a:latin typeface="Times New Roman" panose="02020603050405020304" pitchFamily="18" charset="0"/>
                <a:ea typeface="+mn-ea"/>
                <a:cs typeface="Times New Roman" panose="02020603050405020304" pitchFamily="18" charset="0"/>
              </a:rPr>
              <a:t>Kristina </a:t>
            </a:r>
            <a:r>
              <a:rPr lang="en-US" b="1" cap="none" dirty="0" err="1">
                <a:latin typeface="Times New Roman" panose="02020603050405020304" pitchFamily="18" charset="0"/>
                <a:ea typeface="+mn-ea"/>
                <a:cs typeface="Times New Roman" panose="02020603050405020304" pitchFamily="18" charset="0"/>
              </a:rPr>
              <a:t>Kurowsk</a:t>
            </a:r>
            <a:r>
              <a:rPr lang="lv-LV" b="1" cap="none" dirty="0">
                <a:latin typeface="Times New Roman" panose="02020603050405020304" pitchFamily="18" charset="0"/>
                <a:ea typeface="+mn-ea"/>
                <a:cs typeface="Times New Roman" panose="02020603050405020304" pitchFamily="18" charset="0"/>
              </a:rPr>
              <a:t>a</a:t>
            </a:r>
            <a:r>
              <a:rPr lang="en-US" b="1"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and </a:t>
            </a:r>
            <a:r>
              <a:rPr lang="en-US" b="1" cap="none" dirty="0">
                <a:latin typeface="Times New Roman" panose="02020603050405020304" pitchFamily="18" charset="0"/>
                <a:ea typeface="+mn-ea"/>
                <a:cs typeface="Times New Roman" panose="02020603050405020304" pitchFamily="18" charset="0"/>
              </a:rPr>
              <a:t>Cesar</a:t>
            </a:r>
            <a:r>
              <a:rPr lang="lv-LV" b="1" cap="none" dirty="0">
                <a:latin typeface="Times New Roman" panose="02020603050405020304" pitchFamily="18" charset="0"/>
                <a:ea typeface="+mn-ea"/>
                <a:cs typeface="Times New Roman" panose="02020603050405020304" pitchFamily="18" charset="0"/>
              </a:rPr>
              <a:t>y</a:t>
            </a:r>
            <a:r>
              <a:rPr lang="en-US" b="1" cap="none" dirty="0">
                <a:latin typeface="Times New Roman" panose="02020603050405020304" pitchFamily="18" charset="0"/>
                <a:ea typeface="+mn-ea"/>
                <a:cs typeface="Times New Roman" panose="02020603050405020304" pitchFamily="18" charset="0"/>
              </a:rPr>
              <a:t> </a:t>
            </a:r>
            <a:r>
              <a:rPr lang="en-US" b="1" cap="none" dirty="0" err="1">
                <a:latin typeface="Times New Roman" panose="02020603050405020304" pitchFamily="18" charset="0"/>
                <a:ea typeface="+mn-ea"/>
                <a:cs typeface="Times New Roman" panose="02020603050405020304" pitchFamily="18" charset="0"/>
              </a:rPr>
              <a:t>Kowalczuk</a:t>
            </a:r>
            <a:r>
              <a:rPr lang="en-US" b="1"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from</a:t>
            </a:r>
            <a:r>
              <a:rPr lang="lv-LV" b="1"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University of Warmia and </a:t>
            </a:r>
            <a:r>
              <a:rPr lang="en-US" cap="none" dirty="0" err="1">
                <a:latin typeface="Times New Roman" panose="02020603050405020304" pitchFamily="18" charset="0"/>
                <a:ea typeface="+mn-ea"/>
                <a:cs typeface="Times New Roman" panose="02020603050405020304" pitchFamily="18" charset="0"/>
              </a:rPr>
              <a:t>Mazury</a:t>
            </a:r>
            <a:r>
              <a:rPr lang="en-US" cap="none" dirty="0">
                <a:latin typeface="Times New Roman" panose="02020603050405020304" pitchFamily="18" charset="0"/>
                <a:ea typeface="+mn-ea"/>
                <a:cs typeface="Times New Roman" panose="02020603050405020304" pitchFamily="18" charset="0"/>
              </a:rPr>
              <a:t> in Olsztyn </a:t>
            </a:r>
            <a:r>
              <a:rPr lang="lv-LV" cap="none" dirty="0">
                <a:latin typeface="Times New Roman" panose="02020603050405020304" pitchFamily="18" charset="0"/>
                <a:ea typeface="+mn-ea"/>
                <a:cs typeface="Times New Roman" panose="02020603050405020304" pitchFamily="18" charset="0"/>
              </a:rPr>
              <a:t>(</a:t>
            </a:r>
            <a:r>
              <a:rPr lang="en-US" cap="none" dirty="0">
                <a:latin typeface="Times New Roman" panose="02020603050405020304" pitchFamily="18" charset="0"/>
                <a:ea typeface="+mn-ea"/>
                <a:cs typeface="Times New Roman" panose="02020603050405020304" pitchFamily="18" charset="0"/>
              </a:rPr>
              <a:t>Poland) and </a:t>
            </a:r>
            <a:r>
              <a:rPr lang="en-US" b="1" cap="none" dirty="0" err="1">
                <a:latin typeface="Times New Roman" panose="02020603050405020304" pitchFamily="18" charset="0"/>
                <a:ea typeface="+mn-ea"/>
                <a:cs typeface="Times New Roman" panose="02020603050405020304" pitchFamily="18" charset="0"/>
              </a:rPr>
              <a:t>Aud</a:t>
            </a:r>
            <a:r>
              <a:rPr lang="lv-LV" b="1" cap="none" dirty="0">
                <a:latin typeface="Times New Roman" panose="02020603050405020304" pitchFamily="18" charset="0"/>
                <a:ea typeface="+mn-ea"/>
                <a:cs typeface="Times New Roman" panose="02020603050405020304" pitchFamily="18" charset="0"/>
              </a:rPr>
              <a:t>r</a:t>
            </a:r>
            <a:r>
              <a:rPr lang="en-US" b="1" cap="none" dirty="0" err="1">
                <a:latin typeface="Times New Roman" panose="02020603050405020304" pitchFamily="18" charset="0"/>
                <a:ea typeface="+mn-ea"/>
                <a:cs typeface="Times New Roman" panose="02020603050405020304" pitchFamily="18" charset="0"/>
              </a:rPr>
              <a:t>ius</a:t>
            </a:r>
            <a:r>
              <a:rPr lang="en-US" b="1" cap="none" dirty="0">
                <a:latin typeface="Times New Roman" panose="02020603050405020304" pitchFamily="18" charset="0"/>
                <a:ea typeface="+mn-ea"/>
                <a:cs typeface="Times New Roman" panose="02020603050405020304" pitchFamily="18" charset="0"/>
              </a:rPr>
              <a:t> </a:t>
            </a:r>
            <a:r>
              <a:rPr lang="en-US" b="1" cap="none" dirty="0" err="1">
                <a:latin typeface="Times New Roman" panose="02020603050405020304" pitchFamily="18" charset="0"/>
                <a:ea typeface="+mn-ea"/>
                <a:cs typeface="Times New Roman" panose="02020603050405020304" pitchFamily="18" charset="0"/>
              </a:rPr>
              <a:t>Aleknavi</a:t>
            </a:r>
            <a:r>
              <a:rPr lang="lv-LV" b="1" cap="none" dirty="0">
                <a:latin typeface="Times New Roman" panose="02020603050405020304" pitchFamily="18" charset="0"/>
                <a:ea typeface="+mn-ea"/>
                <a:cs typeface="Times New Roman" panose="02020603050405020304" pitchFamily="18" charset="0"/>
              </a:rPr>
              <a:t>c</a:t>
            </a:r>
            <a:r>
              <a:rPr lang="en-US" b="1" cap="none" dirty="0" err="1">
                <a:latin typeface="Times New Roman" panose="02020603050405020304" pitchFamily="18" charset="0"/>
                <a:ea typeface="+mn-ea"/>
                <a:cs typeface="Times New Roman" panose="02020603050405020304" pitchFamily="18" charset="0"/>
              </a:rPr>
              <a:t>iu</a:t>
            </a:r>
            <a:r>
              <a:rPr lang="en-US" cap="none" dirty="0" err="1">
                <a:latin typeface="Times New Roman" panose="02020603050405020304" pitchFamily="18" charset="0"/>
                <a:ea typeface="+mn-ea"/>
                <a:cs typeface="Times New Roman" panose="02020603050405020304" pitchFamily="18" charset="0"/>
              </a:rPr>
              <a:t>s</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from </a:t>
            </a:r>
            <a:r>
              <a:rPr lang="en-US" cap="none" dirty="0">
                <a:latin typeface="Times New Roman" panose="02020603050405020304" pitchFamily="18" charset="0"/>
                <a:ea typeface="+mn-ea"/>
                <a:cs typeface="Times New Roman" panose="02020603050405020304" pitchFamily="18" charset="0"/>
              </a:rPr>
              <a:t>V</a:t>
            </a:r>
            <a:r>
              <a:rPr lang="lv-LV" cap="none" dirty="0">
                <a:latin typeface="Times New Roman" panose="02020603050405020304" pitchFamily="18" charset="0"/>
                <a:ea typeface="+mn-ea"/>
                <a:cs typeface="Times New Roman" panose="02020603050405020304" pitchFamily="18" charset="0"/>
              </a:rPr>
              <a:t>y</a:t>
            </a:r>
            <a:r>
              <a:rPr lang="en-US" cap="none" dirty="0">
                <a:latin typeface="Times New Roman" panose="02020603050405020304" pitchFamily="18" charset="0"/>
                <a:ea typeface="+mn-ea"/>
                <a:cs typeface="Times New Roman" panose="02020603050405020304" pitchFamily="18" charset="0"/>
              </a:rPr>
              <a:t>ta</a:t>
            </a:r>
            <a:r>
              <a:rPr lang="lv-LV" cap="none" dirty="0">
                <a:latin typeface="Times New Roman" panose="02020603050405020304" pitchFamily="18" charset="0"/>
                <a:ea typeface="+mn-ea"/>
                <a:cs typeface="Times New Roman" panose="02020603050405020304" pitchFamily="18" charset="0"/>
              </a:rPr>
              <a:t>uta</a:t>
            </a:r>
            <a:r>
              <a:rPr lang="en-US" cap="none" dirty="0">
                <a:latin typeface="Times New Roman" panose="02020603050405020304" pitchFamily="18" charset="0"/>
                <a:ea typeface="+mn-ea"/>
                <a:cs typeface="Times New Roman" panose="02020603050405020304" pitchFamily="18" charset="0"/>
              </a:rPr>
              <a:t>s Magnus University </a:t>
            </a:r>
            <a:r>
              <a:rPr lang="lv-LV" cap="none" dirty="0">
                <a:latin typeface="Times New Roman" panose="02020603050405020304" pitchFamily="18" charset="0"/>
                <a:ea typeface="+mn-ea"/>
                <a:cs typeface="Times New Roman" panose="02020603050405020304" pitchFamily="18" charset="0"/>
              </a:rPr>
              <a:t>(</a:t>
            </a:r>
            <a:r>
              <a:rPr lang="en-US" cap="none" dirty="0">
                <a:latin typeface="Times New Roman" panose="02020603050405020304" pitchFamily="18" charset="0"/>
                <a:ea typeface="+mn-ea"/>
                <a:cs typeface="Times New Roman" panose="02020603050405020304" pitchFamily="18" charset="0"/>
              </a:rPr>
              <a:t>Lithuania) </a:t>
            </a:r>
            <a:br>
              <a:rPr lang="lv-LV" cap="none" dirty="0">
                <a:latin typeface="Times New Roman" panose="02020603050405020304" pitchFamily="18" charset="0"/>
                <a:ea typeface="+mn-ea"/>
                <a:cs typeface="Times New Roman" panose="02020603050405020304" pitchFamily="18" charset="0"/>
              </a:rPr>
            </a:br>
            <a:r>
              <a:rPr lang="ru-RU"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visit</a:t>
            </a:r>
            <a:r>
              <a:rPr lang="lv-LV" cap="none" dirty="0">
                <a:latin typeface="Times New Roman" panose="02020603050405020304" pitchFamily="18" charset="0"/>
                <a:ea typeface="+mn-ea"/>
                <a:cs typeface="Times New Roman" panose="02020603050405020304" pitchFamily="18" charset="0"/>
              </a:rPr>
              <a:t>ed S</a:t>
            </a:r>
            <a:r>
              <a:rPr lang="en-US" cap="none" dirty="0" err="1">
                <a:latin typeface="Times New Roman" panose="02020603050405020304" pitchFamily="18" charset="0"/>
                <a:ea typeface="+mn-ea"/>
                <a:cs typeface="Times New Roman" panose="02020603050405020304" pitchFamily="18" charset="0"/>
              </a:rPr>
              <a:t>amara</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S</a:t>
            </a:r>
            <a:r>
              <a:rPr lang="en-US" cap="none" dirty="0" err="1">
                <a:latin typeface="Times New Roman" panose="02020603050405020304" pitchFamily="18" charset="0"/>
                <a:ea typeface="+mn-ea"/>
                <a:cs typeface="Times New Roman" panose="02020603050405020304" pitchFamily="18" charset="0"/>
              </a:rPr>
              <a:t>tate</a:t>
            </a:r>
            <a:r>
              <a:rPr lang="en-US" cap="none" dirty="0">
                <a:latin typeface="Times New Roman" panose="02020603050405020304" pitchFamily="18" charset="0"/>
                <a:ea typeface="+mn-ea"/>
                <a:cs typeface="Times New Roman" panose="02020603050405020304" pitchFamily="18" charset="0"/>
              </a:rPr>
              <a:t> </a:t>
            </a:r>
            <a:r>
              <a:rPr lang="lv-LV" cap="none" dirty="0">
                <a:latin typeface="Times New Roman" panose="02020603050405020304" pitchFamily="18" charset="0"/>
                <a:ea typeface="+mn-ea"/>
                <a:cs typeface="Times New Roman" panose="02020603050405020304" pitchFamily="18" charset="0"/>
              </a:rPr>
              <a:t>U</a:t>
            </a:r>
            <a:r>
              <a:rPr lang="en-US" cap="none" dirty="0" err="1">
                <a:latin typeface="Times New Roman" panose="02020603050405020304" pitchFamily="18" charset="0"/>
                <a:ea typeface="+mn-ea"/>
                <a:cs typeface="Times New Roman" panose="02020603050405020304" pitchFamily="18" charset="0"/>
              </a:rPr>
              <a:t>niversity</a:t>
            </a:r>
            <a:r>
              <a:rPr lang="en-US" cap="none" dirty="0">
                <a:latin typeface="Times New Roman" panose="02020603050405020304" pitchFamily="18" charset="0"/>
                <a:ea typeface="+mn-ea"/>
                <a:cs typeface="Times New Roman" panose="02020603050405020304" pitchFamily="18" charset="0"/>
              </a:rPr>
              <a:t> of </a:t>
            </a:r>
            <a:r>
              <a:rPr lang="lv-LV" cap="none" dirty="0">
                <a:latin typeface="Times New Roman" panose="02020603050405020304" pitchFamily="18" charset="0"/>
                <a:ea typeface="+mn-ea"/>
                <a:cs typeface="Times New Roman" panose="02020603050405020304" pitchFamily="18" charset="0"/>
              </a:rPr>
              <a:t>E</a:t>
            </a:r>
            <a:r>
              <a:rPr lang="en-US" cap="none" dirty="0" err="1">
                <a:latin typeface="Times New Roman" panose="02020603050405020304" pitchFamily="18" charset="0"/>
                <a:ea typeface="+mn-ea"/>
                <a:cs typeface="Times New Roman" panose="02020603050405020304" pitchFamily="18" charset="0"/>
              </a:rPr>
              <a:t>conomics</a:t>
            </a: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8561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824" y="-11623"/>
            <a:ext cx="9159498" cy="6869623"/>
          </a:xfrm>
          <a:prstGeom prst="rect">
            <a:avLst/>
          </a:prstGeom>
        </p:spPr>
      </p:pic>
    </p:spTree>
    <p:extLst>
      <p:ext uri="{BB962C8B-B14F-4D97-AF65-F5344CB8AC3E}">
        <p14:creationId xmlns:p14="http://schemas.microsoft.com/office/powerpoint/2010/main" val="752504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1892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7939" y="1341120"/>
            <a:ext cx="11205276" cy="4672223"/>
          </a:xfrm>
        </p:spPr>
        <p:txBody>
          <a:bodyPr>
            <a:noAutofit/>
          </a:bodyPr>
          <a:lstStyle/>
          <a:p>
            <a:pPr marL="0" indent="0">
              <a:buNone/>
            </a:pPr>
            <a:r>
              <a:rPr lang="en-US" sz="4000" dirty="0">
                <a:latin typeface="Times New Roman" panose="02020603050405020304" pitchFamily="18" charset="0"/>
                <a:cs typeface="Times New Roman" panose="02020603050405020304" pitchFamily="18" charset="0"/>
              </a:rPr>
              <a:t>The collective monograph </a:t>
            </a:r>
            <a:r>
              <a:rPr lang="lv-LV" sz="4000"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Land Reform: From State Monopoly to Diversity of Ownership</a:t>
            </a:r>
            <a:r>
              <a:rPr lang="lv-LV"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is the result of cooperation between scientists from different countries, whose research interests include wide range of problems of land use, land management, land administration, history of land relations, etc.</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619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81929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US" cap="none" dirty="0">
                <a:latin typeface="Times New Roman" panose="02020603050405020304" pitchFamily="18" charset="0"/>
                <a:ea typeface="+mn-ea"/>
                <a:cs typeface="Times New Roman" panose="02020603050405020304" pitchFamily="18" charset="0"/>
              </a:rPr>
              <a:t>September 2019</a:t>
            </a:r>
            <a:r>
              <a:rPr lang="lv-LV"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Gorki, Belarus</a:t>
            </a:r>
            <a:br>
              <a:rPr lang="ru-RU" dirty="0"/>
            </a:b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en-US" cap="none" dirty="0">
                <a:latin typeface="Times New Roman" panose="02020603050405020304" pitchFamily="18" charset="0"/>
                <a:ea typeface="+mn-ea"/>
                <a:cs typeface="Times New Roman" panose="02020603050405020304" pitchFamily="18" charset="0"/>
              </a:rPr>
              <a:t>International scientific-practical conference, dedicated to the 95th anniversary of the Faculty of Land Surveying of the Belarusian State Agricultural Academy "Land Surveying, Geodesy and </a:t>
            </a:r>
            <a:r>
              <a:rPr lang="en-US" cap="none" dirty="0" err="1">
                <a:latin typeface="Times New Roman" panose="02020603050405020304" pitchFamily="18" charset="0"/>
                <a:ea typeface="+mn-ea"/>
                <a:cs typeface="Times New Roman" panose="02020603050405020304" pitchFamily="18" charset="0"/>
              </a:rPr>
              <a:t>Cadastre</a:t>
            </a:r>
            <a:r>
              <a:rPr lang="en-US" cap="none" dirty="0">
                <a:latin typeface="Times New Roman" panose="02020603050405020304" pitchFamily="18" charset="0"/>
                <a:ea typeface="+mn-ea"/>
                <a:cs typeface="Times New Roman" panose="02020603050405020304" pitchFamily="18" charset="0"/>
              </a:rPr>
              <a:t>:</a:t>
            </a:r>
            <a:r>
              <a:rPr lang="lv-LV" cap="none" dirty="0">
                <a:latin typeface="Times New Roman" panose="02020603050405020304" pitchFamily="18" charset="0"/>
                <a:ea typeface="+mn-ea"/>
                <a:cs typeface="Times New Roman" panose="02020603050405020304" pitchFamily="18" charset="0"/>
              </a:rPr>
              <a:t> </a:t>
            </a:r>
            <a:r>
              <a:rPr lang="en-US" cap="none" dirty="0">
                <a:latin typeface="Times New Roman" panose="02020603050405020304" pitchFamily="18" charset="0"/>
                <a:ea typeface="+mn-ea"/>
                <a:cs typeface="Times New Roman" panose="02020603050405020304" pitchFamily="18" charset="0"/>
              </a:rPr>
              <a:t>Past-</a:t>
            </a:r>
            <a:r>
              <a:rPr lang="lv-LV" cap="none" dirty="0">
                <a:latin typeface="Times New Roman" panose="02020603050405020304" pitchFamily="18" charset="0"/>
                <a:ea typeface="+mn-ea"/>
                <a:cs typeface="Times New Roman" panose="02020603050405020304" pitchFamily="18" charset="0"/>
              </a:rPr>
              <a:t>P</a:t>
            </a:r>
            <a:r>
              <a:rPr lang="en-US" cap="none" dirty="0">
                <a:latin typeface="Times New Roman" panose="02020603050405020304" pitchFamily="18" charset="0"/>
                <a:ea typeface="+mn-ea"/>
                <a:cs typeface="Times New Roman" panose="02020603050405020304" pitchFamily="18" charset="0"/>
              </a:rPr>
              <a:t>resent-</a:t>
            </a:r>
            <a:r>
              <a:rPr lang="lv-LV" cap="none" dirty="0">
                <a:latin typeface="Times New Roman" panose="02020603050405020304" pitchFamily="18" charset="0"/>
                <a:ea typeface="+mn-ea"/>
                <a:cs typeface="Times New Roman" panose="02020603050405020304" pitchFamily="18" charset="0"/>
              </a:rPr>
              <a:t>F</a:t>
            </a:r>
            <a:r>
              <a:rPr lang="en-US" cap="none" dirty="0" err="1">
                <a:latin typeface="Times New Roman" panose="02020603050405020304" pitchFamily="18" charset="0"/>
                <a:ea typeface="+mn-ea"/>
                <a:cs typeface="Times New Roman" panose="02020603050405020304" pitchFamily="18" charset="0"/>
              </a:rPr>
              <a:t>uture</a:t>
            </a:r>
            <a:r>
              <a:rPr lang="en-US" cap="none" dirty="0">
                <a:latin typeface="Times New Roman" panose="02020603050405020304" pitchFamily="18" charset="0"/>
                <a:ea typeface="+mn-ea"/>
                <a:cs typeface="Times New Roman" panose="02020603050405020304" pitchFamily="18" charset="0"/>
              </a:rPr>
              <a:t>".</a:t>
            </a:r>
            <a:br>
              <a:rPr lang="en-US" cap="none" dirty="0">
                <a:latin typeface="Times New Roman" panose="02020603050405020304" pitchFamily="18" charset="0"/>
                <a:ea typeface="+mn-ea"/>
                <a:cs typeface="Times New Roman" panose="02020603050405020304" pitchFamily="18" charset="0"/>
              </a:rPr>
            </a:br>
            <a:br>
              <a:rPr lang="en-US" cap="none" dirty="0">
                <a:latin typeface="Times New Roman" panose="02020603050405020304" pitchFamily="18" charset="0"/>
                <a:ea typeface="+mn-ea"/>
                <a:cs typeface="Times New Roman" panose="02020603050405020304" pitchFamily="18" charset="0"/>
              </a:rPr>
            </a:br>
            <a:br>
              <a:rPr lang="en-US" cap="none" dirty="0">
                <a:latin typeface="Times New Roman" panose="02020603050405020304" pitchFamily="18" charset="0"/>
                <a:ea typeface="+mn-ea"/>
                <a:cs typeface="Times New Roman" panose="02020603050405020304" pitchFamily="18" charset="0"/>
              </a:rPr>
            </a:br>
            <a:br>
              <a:rPr lang="ru-RU"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8859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395" y="108489"/>
            <a:ext cx="10337368" cy="6891579"/>
          </a:xfrm>
          <a:prstGeom prst="rect">
            <a:avLst/>
          </a:prstGeom>
        </p:spPr>
      </p:pic>
    </p:spTree>
    <p:extLst>
      <p:ext uri="{BB962C8B-B14F-4D97-AF65-F5344CB8AC3E}">
        <p14:creationId xmlns:p14="http://schemas.microsoft.com/office/powerpoint/2010/main" val="244127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4192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5040" y="2259481"/>
            <a:ext cx="10242053" cy="3216759"/>
          </a:xfrm>
        </p:spPr>
        <p:txBody>
          <a:bodyPr>
            <a:normAutofit fontScale="90000"/>
          </a:bodyPr>
          <a:lstStyle/>
          <a:p>
            <a:r>
              <a:rPr lang="en-US" cap="none" dirty="0">
                <a:latin typeface="Times New Roman" panose="02020603050405020304" pitchFamily="18" charset="0"/>
                <a:ea typeface="+mn-ea"/>
                <a:cs typeface="Times New Roman" panose="02020603050405020304" pitchFamily="18" charset="0"/>
              </a:rPr>
              <a:t>September 2020 </a:t>
            </a:r>
            <a:br>
              <a:rPr lang="lv-LV"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r>
              <a:rPr lang="en-US" cap="none" dirty="0">
                <a:latin typeface="Times New Roman" panose="02020603050405020304" pitchFamily="18" charset="0"/>
                <a:ea typeface="+mn-ea"/>
                <a:cs typeface="Times New Roman" panose="02020603050405020304" pitchFamily="18" charset="0"/>
              </a:rPr>
              <a:t>The Russian version of monograph is </a:t>
            </a:r>
            <a:r>
              <a:rPr lang="en-US" cap="none" dirty="0" err="1">
                <a:latin typeface="Times New Roman" panose="02020603050405020304" pitchFamily="18" charset="0"/>
                <a:ea typeface="+mn-ea"/>
                <a:cs typeface="Times New Roman" panose="02020603050405020304" pitchFamily="18" charset="0"/>
              </a:rPr>
              <a:t>publishe</a:t>
            </a:r>
            <a:r>
              <a:rPr lang="lv-LV" cap="none" dirty="0">
                <a:latin typeface="Times New Roman" panose="02020603050405020304" pitchFamily="18" charset="0"/>
                <a:ea typeface="+mn-ea"/>
                <a:cs typeface="Times New Roman" panose="02020603050405020304" pitchFamily="18" charset="0"/>
              </a:rPr>
              <a:t>d</a:t>
            </a:r>
            <a:r>
              <a:rPr lang="en-US" cap="none" dirty="0">
                <a:latin typeface="Times New Roman" panose="02020603050405020304" pitchFamily="18" charset="0"/>
                <a:ea typeface="+mn-ea"/>
                <a:cs typeface="Times New Roman" panose="02020603050405020304" pitchFamily="18" charset="0"/>
              </a:rPr>
              <a:t> </a:t>
            </a:r>
            <a:br>
              <a:rPr lang="ru-RU" cap="none" dirty="0">
                <a:latin typeface="Times New Roman" panose="02020603050405020304" pitchFamily="18" charset="0"/>
                <a:ea typeface="+mn-ea"/>
                <a:cs typeface="Times New Roman" panose="02020603050405020304" pitchFamily="18" charset="0"/>
              </a:rPr>
            </a:br>
            <a:br>
              <a:rPr lang="lv-LV" cap="none" dirty="0">
                <a:latin typeface="Times New Roman" panose="02020603050405020304" pitchFamily="18" charset="0"/>
                <a:ea typeface="+mn-ea"/>
                <a:cs typeface="Times New Roman" panose="02020603050405020304" pitchFamily="18" charset="0"/>
              </a:rPr>
            </a:br>
            <a:endParaRPr lang="ru-RU" cap="none"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8827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12173" y="-1162515"/>
            <a:ext cx="6975087" cy="9300117"/>
          </a:xfrm>
          <a:prstGeom prst="rect">
            <a:avLst/>
          </a:prstGeom>
        </p:spPr>
      </p:pic>
    </p:spTree>
    <p:extLst>
      <p:ext uri="{BB962C8B-B14F-4D97-AF65-F5344CB8AC3E}">
        <p14:creationId xmlns:p14="http://schemas.microsoft.com/office/powerpoint/2010/main" val="73278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2029" y="2497873"/>
            <a:ext cx="9872826" cy="1671171"/>
          </a:xfrm>
        </p:spPr>
        <p:txBody>
          <a:bodyPr>
            <a:normAutofit fontScale="90000"/>
          </a:bodyPr>
          <a:lstStyle/>
          <a:p>
            <a:pPr algn="ctr"/>
            <a:br>
              <a:rPr lang="ru-RU"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Thank you for your attention!</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09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0619" y="72999"/>
            <a:ext cx="9603275" cy="668681"/>
          </a:xfrm>
        </p:spPr>
        <p:txBody>
          <a:bodyPr>
            <a:normAutofit fontScale="90000"/>
          </a:bodyPr>
          <a:lstStyle/>
          <a:p>
            <a:r>
              <a:rPr lang="en-US" b="1" dirty="0">
                <a:latin typeface="Times New Roman" panose="02020603050405020304" pitchFamily="18" charset="0"/>
                <a:cs typeface="Times New Roman" panose="02020603050405020304" pitchFamily="18" charset="0"/>
              </a:rPr>
              <a:t>Authors: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7458" y="929898"/>
            <a:ext cx="11453247" cy="5672380"/>
          </a:xfrm>
        </p:spPr>
        <p:txBody>
          <a:bodyPr>
            <a:noAutofit/>
          </a:bodyPr>
          <a:lstStyle/>
          <a:p>
            <a:r>
              <a:rPr lang="en-US" sz="2800" dirty="0">
                <a:latin typeface="Times New Roman" panose="02020603050405020304" pitchFamily="18" charset="0"/>
                <a:cs typeface="Times New Roman" panose="02020603050405020304" pitchFamily="18" charset="0"/>
              </a:rPr>
              <a:t>INTRODUCTION</a:t>
            </a:r>
            <a:r>
              <a:rPr lang="ru-RU" sz="2800" b="1" dirty="0">
                <a:latin typeface="Times New Roman" panose="02020603050405020304" pitchFamily="18" charset="0"/>
                <a:cs typeface="Times New Roman" panose="02020603050405020304" pitchFamily="18" charset="0"/>
              </a:rPr>
              <a:t> – </a:t>
            </a:r>
            <a:r>
              <a:rPr lang="lt-LT" sz="2800" b="1" dirty="0">
                <a:latin typeface="Times New Roman" panose="02020603050405020304" pitchFamily="18" charset="0"/>
                <a:cs typeface="Times New Roman" panose="02020603050405020304" pitchFamily="18" charset="0"/>
              </a:rPr>
              <a:t>Daugaliene</a:t>
            </a:r>
            <a:r>
              <a:rPr lang="ru-RU" sz="2800" b="1"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Vilma, </a:t>
            </a:r>
            <a:r>
              <a:rPr lang="en-GB" sz="2800" dirty="0">
                <a:latin typeface="Times New Roman" panose="02020603050405020304" pitchFamily="18" charset="0"/>
                <a:cs typeface="Times New Roman" panose="02020603050405020304" pitchFamily="18" charset="0"/>
              </a:rPr>
              <a:t>LANDNET</a:t>
            </a:r>
            <a:r>
              <a:rPr lang="lt-LT" sz="2800" dirty="0">
                <a:latin typeface="Times New Roman" panose="02020603050405020304" pitchFamily="18" charset="0"/>
                <a:cs typeface="Times New Roman" panose="02020603050405020304" pitchFamily="18" charset="0"/>
              </a:rPr>
              <a:t>, FAO</a:t>
            </a:r>
            <a:endParaRPr lang="ru-RU"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AZERBAIJAN</a:t>
            </a:r>
            <a:r>
              <a:rPr lang="ru-RU" sz="2800" b="1" dirty="0">
                <a:latin typeface="Times New Roman" panose="02020603050405020304" pitchFamily="18" charset="0"/>
                <a:cs typeface="Times New Roman" panose="02020603050405020304" pitchFamily="18" charset="0"/>
              </a:rPr>
              <a:t> – </a:t>
            </a:r>
            <a:r>
              <a:rPr lang="en-GB" sz="2800" b="1" dirty="0" err="1">
                <a:latin typeface="Times New Roman" panose="02020603050405020304" pitchFamily="18" charset="0"/>
                <a:cs typeface="Times New Roman" panose="02020603050405020304" pitchFamily="18" charset="0"/>
              </a:rPr>
              <a:t>Mirzayev</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Natig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Balayev</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Rasul</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Veliyev</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Akif</a:t>
            </a:r>
            <a:r>
              <a:rPr lang="en-GB" sz="2800" b="1" dirty="0">
                <a:latin typeface="Times New Roman" panose="02020603050405020304" pitchFamily="18" charset="0"/>
                <a:cs typeface="Times New Roman" panose="02020603050405020304" pitchFamily="18" charset="0"/>
              </a:rPr>
              <a:t> </a:t>
            </a:r>
            <a:endParaRPr lang="ru-RU" sz="2800" b="1" dirty="0">
              <a:latin typeface="Times New Roman" panose="02020603050405020304" pitchFamily="18" charset="0"/>
              <a:cs typeface="Times New Roman" panose="02020603050405020304" pitchFamily="18" charset="0"/>
            </a:endParaRPr>
          </a:p>
          <a:p>
            <a:r>
              <a:rPr lang="en-GB" sz="2800" cap="all" dirty="0">
                <a:latin typeface="Times New Roman" panose="02020603050405020304" pitchFamily="18" charset="0"/>
                <a:cs typeface="Times New Roman" panose="02020603050405020304" pitchFamily="18" charset="0"/>
              </a:rPr>
              <a:t>BELARUS</a:t>
            </a:r>
            <a:r>
              <a:rPr lang="ru-RU" sz="2800" b="1" cap="all"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a:t>
            </a:r>
            <a:r>
              <a:rPr lang="ru-RU" sz="2800" b="1" cap="all"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Kolmykov</a:t>
            </a:r>
            <a:r>
              <a:rPr lang="en-GB" sz="2800" b="1" dirty="0">
                <a:latin typeface="Times New Roman" panose="02020603050405020304" pitchFamily="18" charset="0"/>
                <a:cs typeface="Times New Roman" panose="02020603050405020304" pitchFamily="18" charset="0"/>
              </a:rPr>
              <a:t> Andrei, </a:t>
            </a:r>
            <a:r>
              <a:rPr lang="en-GB" sz="2800" b="1" dirty="0" err="1">
                <a:latin typeface="Times New Roman" panose="02020603050405020304" pitchFamily="18" charset="0"/>
                <a:cs typeface="Times New Roman" panose="02020603050405020304" pitchFamily="18" charset="0"/>
              </a:rPr>
              <a:t>Myslyva</a:t>
            </a:r>
            <a:r>
              <a:rPr lang="en-GB" sz="2800" b="1" dirty="0">
                <a:latin typeface="Times New Roman" panose="02020603050405020304" pitchFamily="18" charset="0"/>
                <a:cs typeface="Times New Roman" panose="02020603050405020304" pitchFamily="18" charset="0"/>
              </a:rPr>
              <a:t> Tamara, </a:t>
            </a:r>
            <a:r>
              <a:rPr lang="en-GB" sz="2800" b="1" dirty="0" err="1">
                <a:latin typeface="Times New Roman" panose="02020603050405020304" pitchFamily="18" charset="0"/>
                <a:cs typeface="Times New Roman" panose="02020603050405020304" pitchFamily="18" charset="0"/>
              </a:rPr>
              <a:t>Pisetskaya</a:t>
            </a:r>
            <a:r>
              <a:rPr lang="en-GB" sz="2800" b="1" dirty="0">
                <a:latin typeface="Times New Roman" panose="02020603050405020304" pitchFamily="18" charset="0"/>
                <a:cs typeface="Times New Roman" panose="02020603050405020304" pitchFamily="18" charset="0"/>
              </a:rPr>
              <a:t> Olga</a:t>
            </a:r>
            <a:endParaRPr lang="ru-RU" sz="2800"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ESTONIA</a:t>
            </a:r>
            <a:r>
              <a:rPr lang="ru-RU" b="1" dirty="0">
                <a:latin typeface="Times New Roman" panose="02020603050405020304" pitchFamily="18" charset="0"/>
                <a:cs typeface="Times New Roman" panose="02020603050405020304" pitchFamily="18" charset="0"/>
              </a:rPr>
              <a:t> - </a:t>
            </a:r>
            <a:r>
              <a:rPr lang="lv-LV" b="1" dirty="0">
                <a:latin typeface="Times New Roman" panose="02020603050405020304" pitchFamily="18" charset="0"/>
                <a:cs typeface="Times New Roman" panose="02020603050405020304" pitchFamily="18" charset="0"/>
              </a:rPr>
              <a:t>Maasikamae Siim</a:t>
            </a:r>
            <a:endParaRPr lang="ru-RU"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GEORGIA</a:t>
            </a:r>
            <a:r>
              <a:rPr lang="en-GB" sz="2800" b="1"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Meskhishvili</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Anzor</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Sichinava</a:t>
            </a:r>
            <a:r>
              <a:rPr lang="en-GB" sz="2800" b="1" dirty="0">
                <a:latin typeface="Times New Roman" panose="02020603050405020304" pitchFamily="18" charset="0"/>
                <a:cs typeface="Times New Roman" panose="02020603050405020304" pitchFamily="18" charset="0"/>
              </a:rPr>
              <a:t> Alexander, </a:t>
            </a:r>
            <a:r>
              <a:rPr lang="en-GB" sz="2800" b="1" dirty="0" err="1">
                <a:latin typeface="Times New Roman" panose="02020603050405020304" pitchFamily="18" charset="0"/>
                <a:cs typeface="Times New Roman" panose="02020603050405020304" pitchFamily="18" charset="0"/>
              </a:rPr>
              <a:t>Sekhniashvili</a:t>
            </a:r>
            <a:r>
              <a:rPr lang="en-GB" sz="2800" b="1" dirty="0">
                <a:latin typeface="Times New Roman" panose="02020603050405020304" pitchFamily="18" charset="0"/>
                <a:cs typeface="Times New Roman" panose="02020603050405020304" pitchFamily="18" charset="0"/>
              </a:rPr>
              <a:t> Dali</a:t>
            </a:r>
            <a:endParaRPr lang="ru-RU"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KAZAKHSTAN</a:t>
            </a:r>
            <a:r>
              <a:rPr lang="en-GB" sz="2800" b="1"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Ozeranskaya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Nataliya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Makenova</a:t>
            </a:r>
            <a:r>
              <a:rPr lang="ru-RU"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Saule</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Toleubekova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Zhanat</a:t>
            </a:r>
            <a:endParaRPr lang="ru-RU" sz="2800" b="1"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LATVIA</a:t>
            </a:r>
            <a:r>
              <a:rPr lang="ru-RU" sz="2800" b="1" dirty="0">
                <a:latin typeface="Times New Roman" panose="02020603050405020304" pitchFamily="18" charset="0"/>
                <a:cs typeface="Times New Roman" panose="02020603050405020304" pitchFamily="18" charset="0"/>
              </a:rPr>
              <a:t> –  </a:t>
            </a:r>
            <a:r>
              <a:rPr lang="en-GB" sz="2800" b="1" dirty="0" err="1">
                <a:latin typeface="Times New Roman" panose="02020603050405020304" pitchFamily="18" charset="0"/>
                <a:cs typeface="Times New Roman" panose="02020603050405020304" pitchFamily="18" charset="0"/>
              </a:rPr>
              <a:t>Parsova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Velta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Jankava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Anda</a:t>
            </a:r>
            <a:endParaRPr lang="ru-RU" sz="2800" dirty="0">
              <a:latin typeface="Times New Roman" panose="02020603050405020304" pitchFamily="18" charset="0"/>
              <a:cs typeface="Times New Roman" panose="02020603050405020304" pitchFamily="18" charset="0"/>
            </a:endParaRPr>
          </a:p>
          <a:p>
            <a:r>
              <a:rPr lang="lt-LT" sz="2800" dirty="0">
                <a:latin typeface="Times New Roman" panose="02020603050405020304" pitchFamily="18" charset="0"/>
                <a:cs typeface="Times New Roman" panose="02020603050405020304" pitchFamily="18" charset="0"/>
              </a:rPr>
              <a:t>LITHUANIA</a:t>
            </a:r>
            <a:r>
              <a:rPr lang="lt-LT" sz="2800" b="1"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Aleknavicius Audrius, Aleknavicius Marius</a:t>
            </a:r>
            <a:r>
              <a:rPr lang="ru-RU" sz="2800" b="1" dirty="0">
                <a:latin typeface="Times New Roman" panose="02020603050405020304" pitchFamily="18" charset="0"/>
                <a:cs typeface="Times New Roman" panose="02020603050405020304" pitchFamily="18" charset="0"/>
              </a:rPr>
              <a:t>, </a:t>
            </a:r>
            <a:r>
              <a:rPr lang="lv-LV" sz="2800" b="1" dirty="0">
                <a:latin typeface="Times New Roman" panose="02020603050405020304" pitchFamily="18" charset="0"/>
                <a:cs typeface="Times New Roman" panose="02020603050405020304" pitchFamily="18" charset="0"/>
              </a:rPr>
              <a:t>Valciukiene</a:t>
            </a:r>
            <a:r>
              <a:rPr lang="ru-RU" sz="2800" b="1" dirty="0">
                <a:latin typeface="Times New Roman" panose="02020603050405020304" pitchFamily="18" charset="0"/>
                <a:cs typeface="Times New Roman" panose="02020603050405020304" pitchFamily="18" charset="0"/>
              </a:rPr>
              <a:t> </a:t>
            </a:r>
            <a:r>
              <a:rPr lang="lv-LV" sz="2800" b="1" dirty="0">
                <a:latin typeface="Times New Roman" panose="02020603050405020304" pitchFamily="18" charset="0"/>
                <a:cs typeface="Times New Roman" panose="02020603050405020304" pitchFamily="18" charset="0"/>
              </a:rPr>
              <a:t>Jolanta </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53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7939" y="924560"/>
            <a:ext cx="11187022" cy="5274762"/>
          </a:xfrm>
        </p:spPr>
        <p:txBody>
          <a:bodyPr>
            <a:normAutofit/>
          </a:bodyPr>
          <a:lstStyle/>
          <a:p>
            <a:r>
              <a:rPr lang="en-GB" sz="3200" dirty="0">
                <a:latin typeface="Times New Roman" panose="02020603050405020304" pitchFamily="18" charset="0"/>
                <a:cs typeface="Times New Roman" panose="02020603050405020304" pitchFamily="18" charset="0"/>
              </a:rPr>
              <a:t>MOLDOVA</a:t>
            </a:r>
            <a:r>
              <a:rPr lang="ru-RU" sz="3200" b="1" dirty="0">
                <a:latin typeface="Times New Roman" panose="02020603050405020304" pitchFamily="18" charset="0"/>
                <a:cs typeface="Times New Roman" panose="02020603050405020304" pitchFamily="18" charset="0"/>
              </a:rPr>
              <a:t> – </a:t>
            </a:r>
            <a:r>
              <a:rPr lang="en-GB" sz="3200" b="1" dirty="0" err="1">
                <a:latin typeface="Times New Roman" panose="02020603050405020304" pitchFamily="18" charset="0"/>
                <a:cs typeface="Times New Roman" panose="02020603050405020304" pitchFamily="18" charset="0"/>
              </a:rPr>
              <a:t>Horjan</a:t>
            </a:r>
            <a:r>
              <a:rPr lang="en-GB" sz="3200" b="1" dirty="0">
                <a:latin typeface="Times New Roman" panose="02020603050405020304" pitchFamily="18" charset="0"/>
                <a:cs typeface="Times New Roman" panose="02020603050405020304" pitchFamily="18" charset="0"/>
              </a:rPr>
              <a:t> Oleg, </a:t>
            </a:r>
            <a:r>
              <a:rPr lang="en-GB" sz="3200" b="1" dirty="0" err="1">
                <a:latin typeface="Times New Roman" panose="02020603050405020304" pitchFamily="18" charset="0"/>
                <a:cs typeface="Times New Roman" panose="02020603050405020304" pitchFamily="18" charset="0"/>
              </a:rPr>
              <a:t>Buzu</a:t>
            </a:r>
            <a:r>
              <a:rPr lang="en-GB" sz="3200" b="1" dirty="0">
                <a:latin typeface="Times New Roman" panose="02020603050405020304" pitchFamily="18" charset="0"/>
                <a:cs typeface="Times New Roman" panose="02020603050405020304" pitchFamily="18" charset="0"/>
              </a:rPr>
              <a:t> Olga</a:t>
            </a:r>
            <a:r>
              <a:rPr lang="ru-RU"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S</a:t>
            </a:r>
            <a:r>
              <a:rPr lang="lv-LV" sz="3200" b="1" dirty="0">
                <a:latin typeface="Times New Roman" panose="02020603050405020304" pitchFamily="18" charset="0"/>
                <a:cs typeface="Times New Roman" panose="02020603050405020304" pitchFamily="18" charset="0"/>
              </a:rPr>
              <a:t>i</a:t>
            </a:r>
            <a:r>
              <a:rPr lang="en-US" sz="3200" b="1" dirty="0" err="1">
                <a:latin typeface="Times New Roman" panose="02020603050405020304" pitchFamily="18" charset="0"/>
                <a:cs typeface="Times New Roman" panose="02020603050405020304" pitchFamily="18" charset="0"/>
              </a:rPr>
              <a:t>rbu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Rodica</a:t>
            </a:r>
            <a:r>
              <a:rPr lang="en-US" sz="3200" b="1" dirty="0">
                <a:latin typeface="Times New Roman" panose="02020603050405020304" pitchFamily="18" charset="0"/>
                <a:cs typeface="Times New Roman" panose="02020603050405020304" pitchFamily="18" charset="0"/>
              </a:rPr>
              <a:t> </a:t>
            </a:r>
            <a:endParaRPr lang="ru-RU" sz="3200" b="1" dirty="0">
              <a:latin typeface="Times New Roman" panose="02020603050405020304" pitchFamily="18" charset="0"/>
              <a:cs typeface="Times New Roman" panose="02020603050405020304" pitchFamily="18" charset="0"/>
            </a:endParaRPr>
          </a:p>
          <a:p>
            <a:r>
              <a:rPr lang="en-GB" sz="3200" dirty="0">
                <a:latin typeface="Times New Roman" panose="02020603050405020304" pitchFamily="18" charset="0"/>
                <a:cs typeface="Times New Roman" panose="02020603050405020304" pitchFamily="18" charset="0"/>
              </a:rPr>
              <a:t>POLAND</a:t>
            </a:r>
            <a:r>
              <a:rPr lang="ru-RU" sz="3200" b="1" dirty="0">
                <a:latin typeface="Times New Roman" panose="02020603050405020304" pitchFamily="18" charset="0"/>
                <a:cs typeface="Times New Roman" panose="02020603050405020304" pitchFamily="18" charset="0"/>
              </a:rPr>
              <a:t> – </a:t>
            </a:r>
            <a:r>
              <a:rPr lang="en-GB" sz="3200" b="1" dirty="0" err="1">
                <a:latin typeface="Times New Roman" panose="02020603050405020304" pitchFamily="18" charset="0"/>
                <a:cs typeface="Times New Roman" panose="02020603050405020304" pitchFamily="18" charset="0"/>
              </a:rPr>
              <a:t>Kurowska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Krystyna</a:t>
            </a:r>
            <a:r>
              <a:rPr lang="en-GB" sz="3200" b="1" dirty="0">
                <a:latin typeface="Times New Roman" panose="02020603050405020304" pitchFamily="18" charset="0"/>
                <a:cs typeface="Times New Roman" panose="02020603050405020304" pitchFamily="18" charset="0"/>
              </a:rPr>
              <a:t>,</a:t>
            </a:r>
            <a:r>
              <a:rPr lang="en-GB" sz="3200"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Kowalczyk</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Cezary</a:t>
            </a:r>
            <a:r>
              <a:rPr lang="en-GB" sz="3200" dirty="0">
                <a:latin typeface="Times New Roman" panose="02020603050405020304" pitchFamily="18" charset="0"/>
                <a:cs typeface="Times New Roman" panose="02020603050405020304" pitchFamily="18" charset="0"/>
              </a:rPr>
              <a: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Kryszk</a:t>
            </a:r>
            <a:r>
              <a:rPr lang="en-GB" sz="3200" b="1" dirty="0">
                <a:latin typeface="Times New Roman" panose="02020603050405020304" pitchFamily="18" charset="0"/>
                <a:cs typeface="Times New Roman" panose="02020603050405020304" pitchFamily="18" charset="0"/>
              </a:rPr>
              <a:t> Hubert</a:t>
            </a:r>
            <a:endParaRPr lang="ru-RU" sz="3200" dirty="0">
              <a:latin typeface="Times New Roman" panose="02020603050405020304" pitchFamily="18" charset="0"/>
              <a:cs typeface="Times New Roman" panose="02020603050405020304" pitchFamily="18" charset="0"/>
            </a:endParaRPr>
          </a:p>
          <a:p>
            <a:r>
              <a:rPr lang="en-GB" sz="3200" dirty="0">
                <a:latin typeface="Times New Roman" panose="02020603050405020304" pitchFamily="18" charset="0"/>
                <a:cs typeface="Times New Roman" panose="02020603050405020304" pitchFamily="18" charset="0"/>
              </a:rPr>
              <a:t>ROMANIA</a:t>
            </a:r>
            <a:r>
              <a:rPr lang="ru-RU" sz="3200" b="1" dirty="0">
                <a:latin typeface="Times New Roman" panose="02020603050405020304" pitchFamily="18" charset="0"/>
                <a:cs typeface="Times New Roman" panose="02020603050405020304" pitchFamily="18" charset="0"/>
              </a:rPr>
              <a:t> – </a:t>
            </a:r>
            <a:r>
              <a:rPr lang="en-GB" sz="3200" b="1" dirty="0">
                <a:latin typeface="Times New Roman" panose="02020603050405020304" pitchFamily="18" charset="0"/>
                <a:cs typeface="Times New Roman" panose="02020603050405020304" pitchFamily="18" charset="0"/>
              </a:rPr>
              <a:t>Marian</a:t>
            </a:r>
            <a:r>
              <a:rPr lang="ru-RU" sz="3200" b="1" dirty="0">
                <a:latin typeface="Times New Roman" panose="02020603050405020304" pitchFamily="18" charset="0"/>
                <a:cs typeface="Times New Roman" panose="02020603050405020304" pitchFamily="18" charset="0"/>
              </a:rPr>
              <a:t> </a:t>
            </a:r>
            <a:r>
              <a:rPr lang="en-GB" sz="3200" b="1" dirty="0">
                <a:latin typeface="Times New Roman" panose="02020603050405020304" pitchFamily="18" charset="0"/>
                <a:cs typeface="Times New Roman" panose="02020603050405020304" pitchFamily="18" charset="0"/>
              </a:rPr>
              <a:t>Madalina-Cristina </a:t>
            </a:r>
            <a:endParaRPr lang="ru-RU"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RUSSIAN FEDERATION </a:t>
            </a:r>
            <a:r>
              <a:rPr lang="ru-RU"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Khlystun</a:t>
            </a:r>
            <a:r>
              <a:rPr lang="ru-RU"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Victor , </a:t>
            </a:r>
            <a:r>
              <a:rPr lang="en-US" sz="3200" b="1" dirty="0" err="1">
                <a:latin typeface="Times New Roman" panose="02020603050405020304" pitchFamily="18" charset="0"/>
                <a:cs typeface="Times New Roman" panose="02020603050405020304" pitchFamily="18" charset="0"/>
              </a:rPr>
              <a:t>Vlasov</a:t>
            </a:r>
            <a:r>
              <a:rPr lang="ru-RU"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Alexander , </a:t>
            </a:r>
            <a:r>
              <a:rPr lang="en-US" sz="3200" b="1" dirty="0" err="1">
                <a:latin typeface="Times New Roman" panose="02020603050405020304" pitchFamily="18" charset="0"/>
                <a:cs typeface="Times New Roman" panose="02020603050405020304" pitchFamily="18" charset="0"/>
              </a:rPr>
              <a:t>Vasilieva</a:t>
            </a:r>
            <a:r>
              <a:rPr lang="ru-RU"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Darya , </a:t>
            </a:r>
            <a:r>
              <a:rPr lang="en-US" sz="3200" b="1" dirty="0" err="1">
                <a:latin typeface="Times New Roman" panose="02020603050405020304" pitchFamily="18" charset="0"/>
                <a:cs typeface="Times New Roman" panose="02020603050405020304" pitchFamily="18" charset="0"/>
              </a:rPr>
              <a:t>Khasaev</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Gabibulla</a:t>
            </a:r>
            <a:r>
              <a:rPr lang="en-US" sz="3200" b="1" dirty="0">
                <a:latin typeface="Times New Roman" panose="02020603050405020304" pitchFamily="18" charset="0"/>
                <a:cs typeface="Times New Roman" panose="02020603050405020304" pitchFamily="18" charset="0"/>
              </a:rPr>
              <a:t> </a:t>
            </a:r>
            <a:endParaRPr lang="ru-RU" sz="3200" b="1" dirty="0">
              <a:latin typeface="Times New Roman" panose="02020603050405020304" pitchFamily="18" charset="0"/>
              <a:cs typeface="Times New Roman" panose="02020603050405020304" pitchFamily="18" charset="0"/>
            </a:endParaRPr>
          </a:p>
          <a:p>
            <a:r>
              <a:rPr lang="en-GB" sz="3200" dirty="0">
                <a:latin typeface="Times New Roman" panose="02020603050405020304" pitchFamily="18" charset="0"/>
                <a:cs typeface="Times New Roman" panose="02020603050405020304" pitchFamily="18" charset="0"/>
              </a:rPr>
              <a:t>SLOVAKIA</a:t>
            </a:r>
            <a:r>
              <a:rPr lang="ru-RU"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Hudecova</a:t>
            </a:r>
            <a:r>
              <a:rPr lang="ru-RU"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Lubica</a:t>
            </a:r>
            <a:r>
              <a:rPr lang="en-US" sz="3200" b="1" dirty="0">
                <a:latin typeface="Times New Roman" panose="02020603050405020304" pitchFamily="18" charset="0"/>
                <a:cs typeface="Times New Roman" panose="02020603050405020304" pitchFamily="18" charset="0"/>
              </a:rPr>
              <a:t> </a:t>
            </a:r>
            <a:endParaRPr lang="ru-RU"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UKRAINE</a:t>
            </a:r>
            <a:r>
              <a:rPr lang="ru-RU"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Stoiko</a:t>
            </a:r>
            <a:r>
              <a:rPr lang="ru-RU"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Nataliia</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Kryshenyk</a:t>
            </a:r>
            <a:r>
              <a:rPr lang="ru-RU"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Nadiia</a:t>
            </a:r>
            <a:r>
              <a:rPr lang="en-US" sz="3200" b="1" dirty="0">
                <a:latin typeface="Times New Roman" panose="02020603050405020304" pitchFamily="18" charset="0"/>
                <a:cs typeface="Times New Roman" panose="02020603050405020304" pitchFamily="18" charset="0"/>
              </a:rPr>
              <a:t> </a:t>
            </a:r>
            <a:endParaRPr lang="ru-RU" sz="3200" b="1" dirty="0">
              <a:latin typeface="Times New Roman" panose="02020603050405020304" pitchFamily="18" charset="0"/>
              <a:cs typeface="Times New Roman" panose="02020603050405020304" pitchFamily="18" charset="0"/>
            </a:endParaRPr>
          </a:p>
          <a:p>
            <a:endParaRPr lang="ru-RU" b="1" dirty="0"/>
          </a:p>
        </p:txBody>
      </p:sp>
    </p:spTree>
    <p:extLst>
      <p:ext uri="{BB962C8B-B14F-4D97-AF65-F5344CB8AC3E}">
        <p14:creationId xmlns:p14="http://schemas.microsoft.com/office/powerpoint/2010/main" val="231560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771" y="825189"/>
            <a:ext cx="11262731" cy="5464099"/>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The monograph presents characteristics of the essence, content and results of land reforms in different countries of Central and Eastern Europe, Western and Central Asia, which made the transition from centrally planned to market economy at the end of the last century. While there are common goals of land reforms, each of the countries has chosen its own path of reform, taking into account historical features of land relations development, which differ in </a:t>
            </a:r>
            <a:r>
              <a:rPr lang="lv-LV" sz="3600" dirty="0">
                <a:latin typeface="Times New Roman" panose="02020603050405020304" pitchFamily="18" charset="0"/>
                <a:cs typeface="Times New Roman" panose="02020603050405020304" pitchFamily="18" charset="0"/>
              </a:rPr>
              <a:t>political and </a:t>
            </a:r>
            <a:r>
              <a:rPr lang="en-US" sz="3600" dirty="0">
                <a:latin typeface="Times New Roman" panose="02020603050405020304" pitchFamily="18" charset="0"/>
                <a:cs typeface="Times New Roman" panose="02020603050405020304" pitchFamily="18" charset="0"/>
              </a:rPr>
              <a:t>methodological approaches, methods, tools and achieved results.</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20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4362" y="340869"/>
            <a:ext cx="9603275" cy="604012"/>
          </a:xfrm>
        </p:spPr>
        <p:txBody>
          <a:bodyPr>
            <a:noAutofit/>
          </a:bodyPr>
          <a:lstStyle/>
          <a:p>
            <a:r>
              <a:rPr lang="en-US" b="1" dirty="0">
                <a:latin typeface="Times New Roman" panose="02020603050405020304" pitchFamily="18" charset="0"/>
                <a:cs typeface="Times New Roman" panose="02020603050405020304" pitchFamily="18" charset="0"/>
              </a:rPr>
              <a:t>Acknowledgements</a:t>
            </a:r>
            <a:r>
              <a:rPr lang="en-US" dirty="0">
                <a:latin typeface="Times New Roman" panose="02020603050405020304" pitchFamily="18" charset="0"/>
                <a:cs typeface="Times New Roman" panose="02020603050405020304" pitchFamily="18" charset="0"/>
              </a:rPr>
              <a:t>:</a:t>
            </a:r>
            <a:endParaRPr lang="ru-RU" strike="sngStrike"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 y="944881"/>
            <a:ext cx="11980192" cy="5610901"/>
          </a:xfrm>
        </p:spPr>
        <p:txBody>
          <a:bodyPr>
            <a:noAutofit/>
          </a:bodyPr>
          <a:lstStyle/>
          <a:p>
            <a:pPr marL="0" indent="0">
              <a:buNone/>
            </a:pPr>
            <a:r>
              <a:rPr lang="en-US" sz="3600" dirty="0">
                <a:latin typeface="Times New Roman" panose="02020603050405020304" pitchFamily="18" charset="0"/>
                <a:cs typeface="Times New Roman" panose="02020603050405020304" pitchFamily="18" charset="0"/>
              </a:rPr>
              <a:t>The team of authors expresses their gratitude and appreciation to</a:t>
            </a:r>
            <a:r>
              <a:rPr lang="lv-LV"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for the idea </a:t>
            </a:r>
            <a:r>
              <a:rPr lang="lv-LV" sz="4400" dirty="0">
                <a:latin typeface="Times New Roman" panose="02020603050405020304" pitchFamily="18" charset="0"/>
                <a:cs typeface="Times New Roman" panose="02020603050405020304" pitchFamily="18" charset="0"/>
              </a:rPr>
              <a:t>to </a:t>
            </a:r>
            <a:r>
              <a:rPr lang="en-US" sz="4400" dirty="0">
                <a:latin typeface="Times New Roman" panose="02020603050405020304" pitchFamily="18" charset="0"/>
                <a:cs typeface="Times New Roman" panose="02020603050405020304" pitchFamily="18" charset="0"/>
              </a:rPr>
              <a:t>writ</a:t>
            </a:r>
            <a:r>
              <a:rPr lang="lv-LV" sz="4400" dirty="0">
                <a:latin typeface="Times New Roman" panose="02020603050405020304" pitchFamily="18" charset="0"/>
                <a:cs typeface="Times New Roman" panose="02020603050405020304" pitchFamily="18" charset="0"/>
              </a:rPr>
              <a:t>e</a:t>
            </a:r>
            <a:r>
              <a:rPr lang="en-US" sz="4400" dirty="0">
                <a:latin typeface="Times New Roman" panose="02020603050405020304" pitchFamily="18" charset="0"/>
                <a:cs typeface="Times New Roman" panose="02020603050405020304" pitchFamily="18" charset="0"/>
              </a:rPr>
              <a:t> this monograph</a:t>
            </a:r>
            <a:r>
              <a:rPr lang="lv-LV" sz="4400" dirty="0">
                <a:latin typeface="Times New Roman" panose="02020603050405020304" pitchFamily="18" charset="0"/>
                <a:cs typeface="Times New Roman" panose="02020603050405020304" pitchFamily="18" charset="0"/>
              </a:rPr>
              <a:t>, for </a:t>
            </a:r>
            <a:r>
              <a:rPr lang="en-GB" sz="4400" dirty="0">
                <a:latin typeface="Times New Roman" panose="02020603050405020304" pitchFamily="18" charset="0"/>
                <a:cs typeface="Times New Roman" panose="02020603050405020304" pitchFamily="18" charset="0"/>
              </a:rPr>
              <a:t>interested participation in the creation </a:t>
            </a:r>
            <a:r>
              <a:rPr lang="lv-LV" sz="4400" dirty="0">
                <a:latin typeface="Times New Roman" panose="02020603050405020304" pitchFamily="18" charset="0"/>
                <a:cs typeface="Times New Roman" panose="02020603050405020304" pitchFamily="18" charset="0"/>
              </a:rPr>
              <a:t>process</a:t>
            </a:r>
            <a:r>
              <a:rPr lang="en-GB" sz="4400" dirty="0">
                <a:latin typeface="Times New Roman" panose="02020603050405020304" pitchFamily="18" charset="0"/>
                <a:cs typeface="Times New Roman" panose="02020603050405020304" pitchFamily="18" charset="0"/>
              </a:rPr>
              <a:t>, for provision of funds for the editing and publication of the monograph </a:t>
            </a:r>
            <a:r>
              <a:rPr lang="lv-LV" sz="3600" dirty="0">
                <a:latin typeface="Times New Roman" panose="02020603050405020304" pitchFamily="18" charset="0"/>
                <a:cs typeface="Times New Roman" panose="02020603050405020304" pitchFamily="18" charset="0"/>
              </a:rPr>
              <a:t>– to </a:t>
            </a:r>
            <a:r>
              <a:rPr lang="en-US" sz="3600" dirty="0">
                <a:latin typeface="Times New Roman" panose="02020603050405020304" pitchFamily="18" charset="0"/>
                <a:cs typeface="Times New Roman" panose="02020603050405020304" pitchFamily="18" charset="0"/>
              </a:rPr>
              <a:t>Dr. </a:t>
            </a:r>
            <a:r>
              <a:rPr lang="en-US" sz="3600" b="1" dirty="0">
                <a:latin typeface="Times New Roman" panose="02020603050405020304" pitchFamily="18" charset="0"/>
                <a:cs typeface="Times New Roman" panose="02020603050405020304" pitchFamily="18" charset="0"/>
              </a:rPr>
              <a:t>G</a:t>
            </a:r>
            <a:r>
              <a:rPr lang="lv-LV" sz="3600" b="1" dirty="0">
                <a:latin typeface="Times New Roman" panose="02020603050405020304" pitchFamily="18" charset="0"/>
                <a:cs typeface="Times New Roman" panose="02020603050405020304" pitchFamily="18" charset="0"/>
              </a:rPr>
              <a:t>abibulla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Khasaev</a:t>
            </a:r>
            <a:r>
              <a:rPr lang="en-US" sz="3600" dirty="0">
                <a:latin typeface="Times New Roman" panose="02020603050405020304" pitchFamily="18" charset="0"/>
                <a:cs typeface="Times New Roman" panose="02020603050405020304" pitchFamily="18" charset="0"/>
              </a:rPr>
              <a:t>, Professor of Samara National Research University named after Academician S.P. Korolev, Honored Economist of the Russian Federation</a:t>
            </a:r>
            <a:endParaRPr lang="lv-LV" sz="3600" dirty="0">
              <a:latin typeface="Times New Roman" panose="02020603050405020304" pitchFamily="18" charset="0"/>
              <a:cs typeface="Times New Roman" panose="02020603050405020304" pitchFamily="18" charset="0"/>
            </a:endParaRPr>
          </a:p>
          <a:p>
            <a:pPr marL="0" indent="0">
              <a:buNone/>
            </a:pPr>
            <a:endParaRPr lang="lv-LV"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9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F1157-05D9-4538-A1D6-76BBC9EF5711}"/>
              </a:ext>
            </a:extLst>
          </p:cNvPr>
          <p:cNvSpPr>
            <a:spLocks noGrp="1"/>
          </p:cNvSpPr>
          <p:nvPr>
            <p:ph idx="1"/>
          </p:nvPr>
        </p:nvSpPr>
        <p:spPr>
          <a:xfrm>
            <a:off x="170481" y="355600"/>
            <a:ext cx="11887200" cy="5983207"/>
          </a:xfrm>
        </p:spPr>
        <p:txBody>
          <a:bodyPr>
            <a:normAutofit fontScale="70000" lnSpcReduction="20000"/>
          </a:bodyPr>
          <a:lstStyle/>
          <a:p>
            <a:r>
              <a:rPr lang="en-US" sz="7300" dirty="0">
                <a:latin typeface="Times New Roman" panose="02020603050405020304" pitchFamily="18" charset="0"/>
                <a:cs typeface="Times New Roman" panose="02020603050405020304" pitchFamily="18" charset="0"/>
              </a:rPr>
              <a:t>for </a:t>
            </a:r>
            <a:r>
              <a:rPr lang="lv-LV" sz="7300" dirty="0">
                <a:latin typeface="Times New Roman" panose="02020603050405020304" pitchFamily="18" charset="0"/>
                <a:cs typeface="Times New Roman" panose="02020603050405020304" pitchFamily="18" charset="0"/>
              </a:rPr>
              <a:t>management, supervision and </a:t>
            </a:r>
            <a:r>
              <a:rPr lang="en-US" sz="7300" dirty="0" err="1">
                <a:latin typeface="Times New Roman" panose="02020603050405020304" pitchFamily="18" charset="0"/>
                <a:cs typeface="Times New Roman" panose="02020603050405020304" pitchFamily="18" charset="0"/>
              </a:rPr>
              <a:t>coordinati</a:t>
            </a:r>
            <a:r>
              <a:rPr lang="lv-LV" sz="7300" dirty="0">
                <a:latin typeface="Times New Roman" panose="02020603050405020304" pitchFamily="18" charset="0"/>
                <a:cs typeface="Times New Roman" panose="02020603050405020304" pitchFamily="18" charset="0"/>
              </a:rPr>
              <a:t>o</a:t>
            </a:r>
            <a:r>
              <a:rPr lang="en-US" sz="7300" dirty="0">
                <a:latin typeface="Times New Roman" panose="02020603050405020304" pitchFamily="18" charset="0"/>
                <a:cs typeface="Times New Roman" panose="02020603050405020304" pitchFamily="18" charset="0"/>
              </a:rPr>
              <a:t>n</a:t>
            </a:r>
            <a:r>
              <a:rPr lang="lv-LV" sz="7300" dirty="0">
                <a:latin typeface="Times New Roman" panose="02020603050405020304" pitchFamily="18" charset="0"/>
                <a:cs typeface="Times New Roman" panose="02020603050405020304" pitchFamily="18" charset="0"/>
              </a:rPr>
              <a:t> of authors’ </a:t>
            </a:r>
            <a:r>
              <a:rPr lang="en-US" sz="7300" dirty="0">
                <a:latin typeface="Times New Roman" panose="02020603050405020304" pitchFamily="18" charset="0"/>
                <a:cs typeface="Times New Roman" panose="02020603050405020304" pitchFamily="18" charset="0"/>
              </a:rPr>
              <a:t>working</a:t>
            </a:r>
            <a:r>
              <a:rPr lang="lv-LV" sz="7300" dirty="0">
                <a:latin typeface="Times New Roman" panose="02020603050405020304" pitchFamily="18" charset="0"/>
                <a:cs typeface="Times New Roman" panose="02020603050405020304" pitchFamily="18" charset="0"/>
              </a:rPr>
              <a:t> </a:t>
            </a:r>
            <a:r>
              <a:rPr lang="en-US" sz="7300" dirty="0">
                <a:latin typeface="Times New Roman" panose="02020603050405020304" pitchFamily="18" charset="0"/>
                <a:cs typeface="Times New Roman" panose="02020603050405020304" pitchFamily="18" charset="0"/>
              </a:rPr>
              <a:t>process</a:t>
            </a:r>
            <a:r>
              <a:rPr lang="lv-LV" sz="7300" dirty="0">
                <a:latin typeface="Times New Roman" panose="02020603050405020304" pitchFamily="18" charset="0"/>
                <a:cs typeface="Times New Roman" panose="02020603050405020304" pitchFamily="18" charset="0"/>
              </a:rPr>
              <a:t>, </a:t>
            </a:r>
            <a:r>
              <a:rPr lang="en-US" sz="7300" dirty="0">
                <a:latin typeface="Times New Roman" panose="02020603050405020304" pitchFamily="18" charset="0"/>
                <a:cs typeface="Times New Roman" panose="02020603050405020304" pitchFamily="18" charset="0"/>
              </a:rPr>
              <a:t>implement</a:t>
            </a:r>
            <a:r>
              <a:rPr lang="lv-LV" sz="7300" dirty="0">
                <a:latin typeface="Times New Roman" panose="02020603050405020304" pitchFamily="18" charset="0"/>
                <a:cs typeface="Times New Roman" panose="02020603050405020304" pitchFamily="18" charset="0"/>
              </a:rPr>
              <a:t>at</a:t>
            </a:r>
            <a:r>
              <a:rPr lang="en-US" sz="7300" dirty="0" err="1">
                <a:latin typeface="Times New Roman" panose="02020603050405020304" pitchFamily="18" charset="0"/>
                <a:cs typeface="Times New Roman" panose="02020603050405020304" pitchFamily="18" charset="0"/>
              </a:rPr>
              <a:t>i</a:t>
            </a:r>
            <a:r>
              <a:rPr lang="lv-LV" sz="7300" dirty="0">
                <a:latin typeface="Times New Roman" panose="02020603050405020304" pitchFamily="18" charset="0"/>
                <a:cs typeface="Times New Roman" panose="02020603050405020304" pitchFamily="18" charset="0"/>
              </a:rPr>
              <a:t>on</a:t>
            </a:r>
            <a:r>
              <a:rPr lang="en-US" sz="7300" dirty="0">
                <a:latin typeface="Times New Roman" panose="02020603050405020304" pitchFamily="18" charset="0"/>
                <a:cs typeface="Times New Roman" panose="02020603050405020304" pitchFamily="18" charset="0"/>
              </a:rPr>
              <a:t> </a:t>
            </a:r>
            <a:r>
              <a:rPr lang="lv-LV" sz="7300" dirty="0">
                <a:latin typeface="Times New Roman" panose="02020603050405020304" pitchFamily="18" charset="0"/>
                <a:cs typeface="Times New Roman" panose="02020603050405020304" pitchFamily="18" charset="0"/>
              </a:rPr>
              <a:t>of </a:t>
            </a:r>
            <a:r>
              <a:rPr lang="en-GB" sz="7300" dirty="0">
                <a:latin typeface="Times New Roman" panose="02020603050405020304" pitchFamily="18" charset="0"/>
                <a:cs typeface="Times New Roman" panose="02020603050405020304" pitchFamily="18" charset="0"/>
              </a:rPr>
              <a:t>editing</a:t>
            </a:r>
            <a:r>
              <a:rPr lang="lv-LV" sz="7300" dirty="0">
                <a:latin typeface="Times New Roman" panose="02020603050405020304" pitchFamily="18" charset="0"/>
                <a:cs typeface="Times New Roman" panose="02020603050405020304" pitchFamily="18" charset="0"/>
              </a:rPr>
              <a:t> </a:t>
            </a:r>
            <a:r>
              <a:rPr lang="en-US" sz="7300" dirty="0">
                <a:latin typeface="Times New Roman" panose="02020603050405020304" pitchFamily="18" charset="0"/>
                <a:cs typeface="Times New Roman" panose="02020603050405020304" pitchFamily="18" charset="0"/>
              </a:rPr>
              <a:t>and publication process</a:t>
            </a:r>
            <a:r>
              <a:rPr lang="lv-LV" sz="7300" dirty="0">
                <a:latin typeface="Times New Roman" panose="02020603050405020304" pitchFamily="18" charset="0"/>
                <a:cs typeface="Times New Roman" panose="02020603050405020304" pitchFamily="18" charset="0"/>
              </a:rPr>
              <a:t> – </a:t>
            </a:r>
            <a:r>
              <a:rPr lang="en-US" sz="7300" dirty="0">
                <a:latin typeface="Times New Roman" panose="02020603050405020304" pitchFamily="18" charset="0"/>
                <a:cs typeface="Times New Roman" panose="02020603050405020304" pitchFamily="18" charset="0"/>
              </a:rPr>
              <a:t>to</a:t>
            </a:r>
            <a:r>
              <a:rPr lang="lv-LV" sz="5800" dirty="0">
                <a:latin typeface="Times New Roman" panose="02020603050405020304" pitchFamily="18" charset="0"/>
                <a:cs typeface="Times New Roman" panose="02020603050405020304" pitchFamily="18" charset="0"/>
              </a:rPr>
              <a:t>:</a:t>
            </a:r>
          </a:p>
          <a:p>
            <a:pPr>
              <a:buFontTx/>
              <a:buChar char="-"/>
            </a:pPr>
            <a:r>
              <a:rPr lang="en-US" sz="5800" dirty="0">
                <a:latin typeface="Times New Roman" panose="02020603050405020304" pitchFamily="18" charset="0"/>
                <a:cs typeface="Times New Roman" panose="02020603050405020304" pitchFamily="18" charset="0"/>
              </a:rPr>
              <a:t>Dr</a:t>
            </a:r>
            <a:r>
              <a:rPr lang="lv-LV" sz="5800" dirty="0">
                <a:latin typeface="Times New Roman" panose="02020603050405020304" pitchFamily="18" charset="0"/>
                <a:cs typeface="Times New Roman" panose="02020603050405020304" pitchFamily="18" charset="0"/>
              </a:rPr>
              <a:t>.</a:t>
            </a:r>
            <a:r>
              <a:rPr lang="en-US" sz="5800" dirty="0">
                <a:latin typeface="Times New Roman" panose="02020603050405020304" pitchFamily="18" charset="0"/>
                <a:cs typeface="Times New Roman" panose="02020603050405020304" pitchFamily="18" charset="0"/>
              </a:rPr>
              <a:t> </a:t>
            </a:r>
            <a:r>
              <a:rPr lang="en-US" sz="5800" b="1" dirty="0">
                <a:latin typeface="Times New Roman" panose="02020603050405020304" pitchFamily="18" charset="0"/>
                <a:cs typeface="Times New Roman" panose="02020603050405020304" pitchFamily="18" charset="0"/>
              </a:rPr>
              <a:t>A</a:t>
            </a:r>
            <a:r>
              <a:rPr lang="lv-LV" sz="5800" b="1" dirty="0">
                <a:latin typeface="Times New Roman" panose="02020603050405020304" pitchFamily="18" charset="0"/>
                <a:cs typeface="Times New Roman" panose="02020603050405020304" pitchFamily="18" charset="0"/>
              </a:rPr>
              <a:t>lexandr</a:t>
            </a:r>
            <a:r>
              <a:rPr lang="en-US" sz="5800" b="1" dirty="0">
                <a:latin typeface="Times New Roman" panose="02020603050405020304" pitchFamily="18" charset="0"/>
                <a:cs typeface="Times New Roman" panose="02020603050405020304" pitchFamily="18" charset="0"/>
              </a:rPr>
              <a:t> </a:t>
            </a:r>
            <a:r>
              <a:rPr lang="en-US" sz="5800" b="1" dirty="0" err="1">
                <a:latin typeface="Times New Roman" panose="02020603050405020304" pitchFamily="18" charset="0"/>
                <a:cs typeface="Times New Roman" panose="02020603050405020304" pitchFamily="18" charset="0"/>
              </a:rPr>
              <a:t>Vlasov</a:t>
            </a:r>
            <a:r>
              <a:rPr lang="en-US" sz="5800" dirty="0">
                <a:latin typeface="Times New Roman" panose="02020603050405020304" pitchFamily="18" charset="0"/>
                <a:cs typeface="Times New Roman" panose="02020603050405020304" pitchFamily="18" charset="0"/>
              </a:rPr>
              <a:t>, </a:t>
            </a:r>
            <a:r>
              <a:rPr lang="en-US" sz="5800" dirty="0" err="1">
                <a:latin typeface="Times New Roman" panose="02020603050405020304" pitchFamily="18" charset="0"/>
                <a:cs typeface="Times New Roman" panose="02020603050405020304" pitchFamily="18" charset="0"/>
              </a:rPr>
              <a:t>Honoured</a:t>
            </a:r>
            <a:r>
              <a:rPr lang="en-US" sz="5800" dirty="0">
                <a:latin typeface="Times New Roman" panose="02020603050405020304" pitchFamily="18" charset="0"/>
                <a:cs typeface="Times New Roman" panose="02020603050405020304" pitchFamily="18" charset="0"/>
              </a:rPr>
              <a:t> Land Surveyor of Russian Federation</a:t>
            </a:r>
            <a:endParaRPr lang="lv-LV" sz="5800" dirty="0">
              <a:latin typeface="Times New Roman" panose="02020603050405020304" pitchFamily="18" charset="0"/>
              <a:cs typeface="Times New Roman" panose="02020603050405020304" pitchFamily="18" charset="0"/>
            </a:endParaRPr>
          </a:p>
          <a:p>
            <a:pPr>
              <a:buFontTx/>
              <a:buChar char="-"/>
            </a:pPr>
            <a:r>
              <a:rPr lang="en-US" sz="5800" b="1" dirty="0">
                <a:latin typeface="Times New Roman" panose="02020603050405020304" pitchFamily="18" charset="0"/>
                <a:cs typeface="Times New Roman" panose="02020603050405020304" pitchFamily="18" charset="0"/>
              </a:rPr>
              <a:t>V</a:t>
            </a:r>
            <a:r>
              <a:rPr lang="lv-LV" sz="5800" b="1" dirty="0">
                <a:latin typeface="Times New Roman" panose="02020603050405020304" pitchFamily="18" charset="0"/>
                <a:cs typeface="Times New Roman" panose="02020603050405020304" pitchFamily="18" charset="0"/>
              </a:rPr>
              <a:t>elta</a:t>
            </a:r>
            <a:r>
              <a:rPr lang="en-US" sz="5800" b="1" dirty="0">
                <a:latin typeface="Times New Roman" panose="02020603050405020304" pitchFamily="18" charset="0"/>
                <a:cs typeface="Times New Roman" panose="02020603050405020304" pitchFamily="18" charset="0"/>
              </a:rPr>
              <a:t> </a:t>
            </a:r>
            <a:r>
              <a:rPr lang="en-US" sz="5800" b="1" dirty="0" err="1">
                <a:latin typeface="Times New Roman" panose="02020603050405020304" pitchFamily="18" charset="0"/>
                <a:cs typeface="Times New Roman" panose="02020603050405020304" pitchFamily="18" charset="0"/>
              </a:rPr>
              <a:t>Parsova</a:t>
            </a:r>
            <a:r>
              <a:rPr lang="en-US" sz="5800" b="1" dirty="0">
                <a:latin typeface="Times New Roman" panose="02020603050405020304" pitchFamily="18" charset="0"/>
                <a:cs typeface="Times New Roman" panose="02020603050405020304" pitchFamily="18" charset="0"/>
              </a:rPr>
              <a:t>, </a:t>
            </a:r>
            <a:r>
              <a:rPr lang="en-US" sz="5800" dirty="0">
                <a:latin typeface="Times New Roman" panose="02020603050405020304" pitchFamily="18" charset="0"/>
                <a:cs typeface="Times New Roman" panose="02020603050405020304" pitchFamily="18" charset="0"/>
              </a:rPr>
              <a:t>Dr. of Economics, Professor of Latvia University</a:t>
            </a:r>
            <a:r>
              <a:rPr lang="lv-LV" sz="5800" dirty="0">
                <a:latin typeface="Times New Roman" panose="02020603050405020304" pitchFamily="18" charset="0"/>
                <a:cs typeface="Times New Roman" panose="02020603050405020304" pitchFamily="18" charset="0"/>
              </a:rPr>
              <a:t> of Life Sciences and technologies</a:t>
            </a:r>
            <a:r>
              <a:rPr lang="ru-RU" sz="5800" dirty="0">
                <a:latin typeface="Times New Roman" panose="02020603050405020304" pitchFamily="18" charset="0"/>
                <a:cs typeface="Times New Roman" panose="02020603050405020304" pitchFamily="18" charset="0"/>
              </a:rPr>
              <a:t> </a:t>
            </a:r>
            <a:endParaRPr lang="lv-LV" sz="5800" dirty="0">
              <a:latin typeface="Times New Roman" panose="02020603050405020304" pitchFamily="18" charset="0"/>
              <a:cs typeface="Times New Roman" panose="02020603050405020304" pitchFamily="18" charset="0"/>
            </a:endParaRPr>
          </a:p>
          <a:p>
            <a:pPr marL="0" indent="0">
              <a:buNone/>
            </a:pPr>
            <a:r>
              <a:rPr lang="lv-LV" sz="5800" dirty="0">
                <a:latin typeface="Times New Roman" panose="02020603050405020304" pitchFamily="18" charset="0"/>
                <a:cs typeface="Times New Roman" panose="02020603050405020304" pitchFamily="18" charset="0"/>
              </a:rPr>
              <a:t>-</a:t>
            </a:r>
            <a:r>
              <a:rPr lang="lv-LV" sz="5800" b="1" dirty="0">
                <a:latin typeface="Times New Roman" panose="02020603050405020304" pitchFamily="18" charset="0"/>
                <a:cs typeface="Times New Roman" panose="02020603050405020304" pitchFamily="18" charset="0"/>
              </a:rPr>
              <a:t> </a:t>
            </a:r>
            <a:r>
              <a:rPr lang="en-US" sz="5800" b="1" dirty="0">
                <a:latin typeface="Times New Roman" panose="02020603050405020304" pitchFamily="18" charset="0"/>
                <a:cs typeface="Times New Roman" panose="02020603050405020304" pitchFamily="18" charset="0"/>
              </a:rPr>
              <a:t>D</a:t>
            </a:r>
            <a:r>
              <a:rPr lang="lv-LV" sz="5800" b="1" dirty="0">
                <a:latin typeface="Times New Roman" panose="02020603050405020304" pitchFamily="18" charset="0"/>
                <a:cs typeface="Times New Roman" panose="02020603050405020304" pitchFamily="18" charset="0"/>
              </a:rPr>
              <a:t>arya </a:t>
            </a:r>
            <a:r>
              <a:rPr lang="en-US" sz="5800" b="1" dirty="0" err="1">
                <a:latin typeface="Times New Roman" panose="02020603050405020304" pitchFamily="18" charset="0"/>
                <a:cs typeface="Times New Roman" panose="02020603050405020304" pitchFamily="18" charset="0"/>
              </a:rPr>
              <a:t>Vasilieva</a:t>
            </a:r>
            <a:r>
              <a:rPr lang="en-US" sz="5800" b="1" dirty="0">
                <a:latin typeface="Times New Roman" panose="02020603050405020304" pitchFamily="18" charset="0"/>
                <a:cs typeface="Times New Roman" panose="02020603050405020304" pitchFamily="18" charset="0"/>
              </a:rPr>
              <a:t>, </a:t>
            </a:r>
            <a:r>
              <a:rPr lang="en-US" sz="5800" dirty="0">
                <a:latin typeface="Times New Roman" panose="02020603050405020304" pitchFamily="18" charset="0"/>
                <a:cs typeface="Times New Roman" panose="02020603050405020304" pitchFamily="18" charset="0"/>
              </a:rPr>
              <a:t>Candidate of Biological Sciences, Associate Professor at Samara State Technical University</a:t>
            </a:r>
          </a:p>
          <a:p>
            <a:endParaRPr lang="en-GB" dirty="0"/>
          </a:p>
        </p:txBody>
      </p:sp>
    </p:spTree>
    <p:extLst>
      <p:ext uri="{BB962C8B-B14F-4D97-AF65-F5344CB8AC3E}">
        <p14:creationId xmlns:p14="http://schemas.microsoft.com/office/powerpoint/2010/main" val="269460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1EEEFE-1466-4C7A-8F4B-90C1724806FD}"/>
              </a:ext>
            </a:extLst>
          </p:cNvPr>
          <p:cNvSpPr>
            <a:spLocks noGrp="1"/>
          </p:cNvSpPr>
          <p:nvPr>
            <p:ph idx="1"/>
          </p:nvPr>
        </p:nvSpPr>
        <p:spPr>
          <a:xfrm>
            <a:off x="325464" y="386080"/>
            <a:ext cx="11608231" cy="6247195"/>
          </a:xfrm>
        </p:spPr>
        <p:txBody>
          <a:bodyPr/>
          <a:lstStyle/>
          <a:p>
            <a:r>
              <a:rPr lang="lv-LV" sz="4400" dirty="0">
                <a:latin typeface="Times New Roman" panose="02020603050405020304" pitchFamily="18" charset="0"/>
                <a:cs typeface="Times New Roman" panose="02020603050405020304" pitchFamily="18" charset="0"/>
              </a:rPr>
              <a:t>for </a:t>
            </a:r>
            <a:r>
              <a:rPr lang="en-US" sz="4400" dirty="0">
                <a:latin typeface="Times New Roman" panose="02020603050405020304" pitchFamily="18" charset="0"/>
                <a:cs typeface="Times New Roman" panose="02020603050405020304" pitchFamily="18" charset="0"/>
              </a:rPr>
              <a:t>scientific editing</a:t>
            </a:r>
            <a:r>
              <a:rPr lang="lv-LV"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to</a:t>
            </a:r>
            <a:r>
              <a:rPr lang="lv-LV" sz="44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V</a:t>
            </a:r>
            <a:r>
              <a:rPr lang="lv-LV" sz="3600" b="1" dirty="0">
                <a:latin typeface="Times New Roman" panose="02020603050405020304" pitchFamily="18" charset="0"/>
                <a:cs typeface="Times New Roman" panose="02020603050405020304" pitchFamily="18" charset="0"/>
              </a:rPr>
              <a:t>iktor</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Khlystun</a:t>
            </a:r>
            <a:r>
              <a:rPr lang="lv-LV"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Academician of the Russian Academy of Sciences, Doctor of Economics, Professor of the State University of Land Management (Moscow)</a:t>
            </a:r>
            <a:endParaRPr lang="lv-LV" sz="3600"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for providing materials and scientific advice</a:t>
            </a:r>
            <a:r>
              <a:rPr lang="lv-LV" sz="4400" dirty="0">
                <a:latin typeface="Times New Roman" panose="02020603050405020304" pitchFamily="18" charset="0"/>
                <a:cs typeface="Times New Roman" panose="02020603050405020304" pitchFamily="18" charset="0"/>
              </a:rPr>
              <a:t>s – to </a:t>
            </a:r>
            <a:r>
              <a:rPr lang="en-US" sz="3600" b="1" dirty="0">
                <a:latin typeface="Times New Roman" panose="02020603050405020304" pitchFamily="18" charset="0"/>
                <a:cs typeface="Times New Roman" panose="02020603050405020304" pitchFamily="18" charset="0"/>
              </a:rPr>
              <a:t>Nicolai </a:t>
            </a:r>
            <a:r>
              <a:rPr lang="en-US" sz="3600" b="1" dirty="0" err="1">
                <a:latin typeface="Times New Roman" panose="02020603050405020304" pitchFamily="18" charset="0"/>
                <a:cs typeface="Times New Roman" panose="02020603050405020304" pitchFamily="18" charset="0"/>
              </a:rPr>
              <a:t>Komov</a:t>
            </a:r>
            <a:r>
              <a:rPr lang="en-US" sz="3600" dirty="0">
                <a:latin typeface="Times New Roman" panose="02020603050405020304" pitchFamily="18" charset="0"/>
                <a:cs typeface="Times New Roman" panose="02020603050405020304" pitchFamily="18" charset="0"/>
              </a:rPr>
              <a:t>, Academician of the Russian Academy of Sciences, Doctor of Economics, Professor, </a:t>
            </a:r>
            <a:r>
              <a:rPr lang="en-US" sz="3600" dirty="0" err="1">
                <a:latin typeface="Times New Roman" panose="02020603050405020304" pitchFamily="18" charset="0"/>
                <a:cs typeface="Times New Roman" panose="02020603050405020304" pitchFamily="18" charset="0"/>
              </a:rPr>
              <a:t>Honoured</a:t>
            </a:r>
            <a:r>
              <a:rPr lang="en-US" sz="3600" dirty="0">
                <a:latin typeface="Times New Roman" panose="02020603050405020304" pitchFamily="18" charset="0"/>
                <a:cs typeface="Times New Roman" panose="02020603050405020304" pitchFamily="18" charset="0"/>
              </a:rPr>
              <a:t> Land Surveyor of the Russian Federation</a:t>
            </a:r>
            <a:endParaRPr lang="ru-RU" sz="36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3966817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2078</TotalTime>
  <Words>863</Words>
  <Application>Microsoft Office PowerPoint</Application>
  <PresentationFormat>Widescreen</PresentationFormat>
  <Paragraphs>56</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Тема Office</vt:lpstr>
      <vt:lpstr>  Monograph on Land Reform in 13 Countries – Result of International Cooperation</vt:lpstr>
      <vt:lpstr>Participating countries</vt:lpstr>
      <vt:lpstr>PowerPoint Presentation</vt:lpstr>
      <vt:lpstr>Authors: </vt:lpstr>
      <vt:lpstr>PowerPoint Presentation</vt:lpstr>
      <vt:lpstr>PowerPoint Presentation</vt:lpstr>
      <vt:lpstr>Acknowledgements:</vt:lpstr>
      <vt:lpstr>PowerPoint Presentation</vt:lpstr>
      <vt:lpstr>PowerPoint Presentation</vt:lpstr>
      <vt:lpstr>PowerPoint Presentation</vt:lpstr>
      <vt:lpstr>November 2017  Professors Velta Parsova and Armands Celms from Latvia University of Life Sciences and Technologies visited Department of Land Management and Cadastre of Samara State University of Economics </vt:lpstr>
      <vt:lpstr>PowerPoint Presentation</vt:lpstr>
      <vt:lpstr>PowerPoint Presentation</vt:lpstr>
      <vt:lpstr>PowerPoint Presentation</vt:lpstr>
      <vt:lpstr>Baltic Surveying’18   University of Warmia and Mazury in Olsztyn, Poland </vt:lpstr>
      <vt:lpstr>PowerPoint Presentation</vt:lpstr>
      <vt:lpstr>PowerPoint Presentation</vt:lpstr>
      <vt:lpstr>PowerPoint Presentation</vt:lpstr>
      <vt:lpstr>PowerPoint Presentation</vt:lpstr>
      <vt:lpstr>October 2018, Chisinau, Moldova   International scientific-practical symposium "Sustainable development of rural areas - achievements and prospects", dedicated to the 85th anniversary of the State Agrarian University of Moldova   </vt:lpstr>
      <vt:lpstr>PowerPoint Presentation</vt:lpstr>
      <vt:lpstr>PowerPoint Presentation</vt:lpstr>
      <vt:lpstr>May 2019, Kaunas Lithuania   Discussion of the draft of monograph by the authors at the BALTIC SURVEYING'20 conference at Vytautas Magnus University    </vt:lpstr>
      <vt:lpstr>PowerPoint Presentation</vt:lpstr>
      <vt:lpstr>PowerPoint Presentation</vt:lpstr>
      <vt:lpstr>PowerPoint Presentation</vt:lpstr>
      <vt:lpstr>September 2019  Professors Velta Parsova and Armands Celms from Latvia University of Life Sciences and Technologies, Sabina and Ryshard Žrobek, Kristina Kurowska and Cesary Kowalczuk from University of Warmia and Mazury in Olsztyn (Poland) and Audrius Aleknavicius from Vytautas Magnus University (Lithuania)   visited Samara State University of Economics </vt:lpstr>
      <vt:lpstr>PowerPoint Presentation</vt:lpstr>
      <vt:lpstr>PowerPoint Presentation</vt:lpstr>
      <vt:lpstr>PowerPoint Presentation</vt:lpstr>
      <vt:lpstr>September 2019, Gorki, Belarus   International scientific-practical conference, dedicated to the 95th anniversary of the Faculty of Land Surveying of the Belarusian State Agricultural Academy "Land Surveying, Geodesy and Cadastre: Past-Present-Future".    </vt:lpstr>
      <vt:lpstr>PowerPoint Presentation</vt:lpstr>
      <vt:lpstr>PowerPoint Presentation</vt:lpstr>
      <vt:lpstr>September 2020   The Russian version of monograph is published   </vt:lpstr>
      <vt:lpstr>PowerPoint Presentation</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Monograph on Land Reform in 13 Countries – Result of International Cooperation</dc:title>
  <dc:creator>Васильева Д.И.</dc:creator>
  <cp:lastModifiedBy>Kasutaja</cp:lastModifiedBy>
  <cp:revision>92</cp:revision>
  <dcterms:created xsi:type="dcterms:W3CDTF">2021-04-26T06:44:58Z</dcterms:created>
  <dcterms:modified xsi:type="dcterms:W3CDTF">2021-04-29T18:46:37Z</dcterms:modified>
</cp:coreProperties>
</file>