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22"/>
  </p:notesMasterIdLst>
  <p:sldIdLst>
    <p:sldId id="256" r:id="rId2"/>
    <p:sldId id="308" r:id="rId3"/>
    <p:sldId id="330" r:id="rId4"/>
    <p:sldId id="309" r:id="rId5"/>
    <p:sldId id="311" r:id="rId6"/>
    <p:sldId id="312" r:id="rId7"/>
    <p:sldId id="318" r:id="rId8"/>
    <p:sldId id="314" r:id="rId9"/>
    <p:sldId id="315" r:id="rId10"/>
    <p:sldId id="316" r:id="rId11"/>
    <p:sldId id="333" r:id="rId12"/>
    <p:sldId id="334" r:id="rId13"/>
    <p:sldId id="332" r:id="rId14"/>
    <p:sldId id="331" r:id="rId15"/>
    <p:sldId id="322" r:id="rId16"/>
    <p:sldId id="336" r:id="rId17"/>
    <p:sldId id="337" r:id="rId18"/>
    <p:sldId id="335" r:id="rId19"/>
    <p:sldId id="338" r:id="rId20"/>
    <p:sldId id="327"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3399"/>
    <a:srgbClr val="339966"/>
    <a:srgbClr val="FF0000"/>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35" autoAdjust="0"/>
    <p:restoredTop sz="81071" autoAdjust="0"/>
  </p:normalViewPr>
  <p:slideViewPr>
    <p:cSldViewPr>
      <p:cViewPr varScale="1">
        <p:scale>
          <a:sx n="45" d="100"/>
          <a:sy n="45" d="100"/>
        </p:scale>
        <p:origin x="1104"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AVDEEV%20&#1053;&#1040;&#1059;&#1050;&#1040;\&#1057;&#1058;&#1040;&#1058;&#1068;&#1048;%20&#1048;%20&#1055;&#1056;&#1045;&#1047;&#1045;&#1053;&#1058;&#1040;&#1062;&#1048;&#1048;\&#1057;&#1058;&#1040;&#1058;&#1068;&#1048;%202021\Baltic%20Surveying'21\&#1089;&#1086;&#1089;&#1090;&#1086;&#1103;&#1085;&#1080;&#1077;%20&#1079;&#1077;&#1084;&#1077;&#1083;&#1100;&#1085;&#1099;&#1093;%20&#1088;&#1077;&#1089;&#1091;&#1088;&#1089;&#1086;&#1074;%202020%2026.02.202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VDEEV%20&#1053;&#1040;&#1059;&#1050;&#1040;\&#1057;&#1058;&#1040;&#1058;&#1068;&#1048;%20&#1048;%20&#1055;&#1056;&#1045;&#1047;&#1045;&#1053;&#1058;&#1040;&#1062;&#1048;&#1048;\&#1057;&#1058;&#1040;&#1058;&#1068;&#1048;%202021\Baltic%20Surveying'21\&#1089;&#1086;&#1089;&#1090;&#1086;&#1103;&#1085;&#1080;&#1077;%20&#1079;&#1077;&#1084;&#1077;&#1083;&#1100;&#1085;&#1099;&#1093;%20&#1088;&#1077;&#1089;&#1091;&#1088;&#1089;&#1086;&#1074;%202020%2026.02.202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VDEEV%20&#1053;&#1040;&#1059;&#1050;&#1040;\&#1057;&#1058;&#1040;&#1058;&#1068;&#1048;%20&#1048;%20&#1055;&#1056;&#1045;&#1047;&#1045;&#1053;&#1058;&#1040;&#1062;&#1048;&#1048;\&#1057;&#1058;&#1040;&#1058;&#1068;&#1048;%202021\Baltic%20Surveying'21\&#1089;&#1086;&#1089;&#1090;&#1086;&#1103;&#1085;&#1080;&#1077;%20&#1079;&#1077;&#1084;&#1077;&#1083;&#1100;&#1085;&#1099;&#1093;%20&#1088;&#1077;&#1089;&#1091;&#1088;&#1089;&#1086;&#1074;%202020%20&#1089;%20&#1072;&#1085;&#1075;&#1083;&#1080;&#1081;&#1089;&#1082;&#1080;&#1084;&#1080;%20&#1085;&#1072;&#1079;&#1074;&#1072;&#1085;&#1080;&#1103;&#1084;&#108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23"/>
      <c:rotY val="5"/>
      <c:depthPercent val="100"/>
      <c:rAngAx val="0"/>
    </c:view3D>
    <c:floor>
      <c:thickness val="0"/>
    </c:floor>
    <c:sideWall>
      <c:thickness val="0"/>
    </c:sideWall>
    <c:backWall>
      <c:thickness val="0"/>
    </c:backWall>
    <c:plotArea>
      <c:layout>
        <c:manualLayout>
          <c:layoutTarget val="inner"/>
          <c:xMode val="edge"/>
          <c:yMode val="edge"/>
          <c:x val="0"/>
          <c:y val="6.6734604365557074E-2"/>
          <c:w val="1"/>
          <c:h val="0.57987132075932268"/>
        </c:manualLayout>
      </c:layout>
      <c:pie3DChart>
        <c:varyColors val="1"/>
        <c:ser>
          <c:idx val="0"/>
          <c:order val="0"/>
          <c:tx>
            <c:strRef>
              <c:f>'по категориям'!$C$3:$I$3</c:f>
              <c:strCache>
                <c:ptCount val="1"/>
                <c:pt idx="0">
                  <c:v>agricultural land lands of settlements, horticultural associations, dacha cooperatives lands for industry, transport, communications, energy, defense and other purposes lands for nature conservation, health improvement, recreational, historical and cultur</c:v>
                </c:pt>
              </c:strCache>
            </c:strRef>
          </c:tx>
          <c:explosion val="18"/>
          <c:dPt>
            <c:idx val="0"/>
            <c:bubble3D val="0"/>
            <c:spPr>
              <a:solidFill>
                <a:schemeClr val="accent6">
                  <a:lumMod val="75000"/>
                </a:schemeClr>
              </a:solidFill>
            </c:spPr>
            <c:extLst>
              <c:ext xmlns:c16="http://schemas.microsoft.com/office/drawing/2014/chart" uri="{C3380CC4-5D6E-409C-BE32-E72D297353CC}">
                <c16:uniqueId val="{00000003-CF3A-4FD1-B166-05DFFB9D10D7}"/>
              </c:ext>
            </c:extLst>
          </c:dPt>
          <c:dPt>
            <c:idx val="1"/>
            <c:bubble3D val="0"/>
            <c:spPr>
              <a:solidFill>
                <a:schemeClr val="tx2">
                  <a:lumMod val="60000"/>
                  <a:lumOff val="40000"/>
                </a:schemeClr>
              </a:solidFill>
            </c:spPr>
            <c:extLst>
              <c:ext xmlns:c16="http://schemas.microsoft.com/office/drawing/2014/chart" uri="{C3380CC4-5D6E-409C-BE32-E72D297353CC}">
                <c16:uniqueId val="{00000004-CF3A-4FD1-B166-05DFFB9D10D7}"/>
              </c:ext>
            </c:extLst>
          </c:dPt>
          <c:dPt>
            <c:idx val="2"/>
            <c:bubble3D val="0"/>
            <c:spPr>
              <a:solidFill>
                <a:srgbClr val="FF0000"/>
              </a:solidFill>
            </c:spPr>
            <c:extLst>
              <c:ext xmlns:c16="http://schemas.microsoft.com/office/drawing/2014/chart" uri="{C3380CC4-5D6E-409C-BE32-E72D297353CC}">
                <c16:uniqueId val="{00000005-CF3A-4FD1-B166-05DFFB9D10D7}"/>
              </c:ext>
            </c:extLst>
          </c:dPt>
          <c:dPt>
            <c:idx val="3"/>
            <c:bubble3D val="0"/>
            <c:spPr>
              <a:solidFill>
                <a:srgbClr val="92D050"/>
              </a:solidFill>
            </c:spPr>
            <c:extLst>
              <c:ext xmlns:c16="http://schemas.microsoft.com/office/drawing/2014/chart" uri="{C3380CC4-5D6E-409C-BE32-E72D297353CC}">
                <c16:uniqueId val="{00000002-CF3A-4FD1-B166-05DFFB9D10D7}"/>
              </c:ext>
            </c:extLst>
          </c:dPt>
          <c:dPt>
            <c:idx val="4"/>
            <c:bubble3D val="0"/>
            <c:explosion val="17"/>
            <c:spPr>
              <a:solidFill>
                <a:srgbClr val="00B050"/>
              </a:solidFill>
            </c:spPr>
            <c:extLst>
              <c:ext xmlns:c16="http://schemas.microsoft.com/office/drawing/2014/chart" uri="{C3380CC4-5D6E-409C-BE32-E72D297353CC}">
                <c16:uniqueId val="{00000004-E909-4C7E-BDEA-AA5DE801AD15}"/>
              </c:ext>
            </c:extLst>
          </c:dPt>
          <c:dPt>
            <c:idx val="5"/>
            <c:bubble3D val="0"/>
            <c:spPr>
              <a:solidFill>
                <a:srgbClr val="00B0F0"/>
              </a:solidFill>
            </c:spPr>
            <c:extLst>
              <c:ext xmlns:c16="http://schemas.microsoft.com/office/drawing/2014/chart" uri="{C3380CC4-5D6E-409C-BE32-E72D297353CC}">
                <c16:uniqueId val="{00000005-E909-4C7E-BDEA-AA5DE801AD15}"/>
              </c:ext>
            </c:extLst>
          </c:dPt>
          <c:dPt>
            <c:idx val="6"/>
            <c:bubble3D val="0"/>
            <c:spPr>
              <a:solidFill>
                <a:schemeClr val="accent4">
                  <a:lumMod val="75000"/>
                </a:schemeClr>
              </a:solidFill>
            </c:spPr>
            <c:extLst>
              <c:ext xmlns:c16="http://schemas.microsoft.com/office/drawing/2014/chart" uri="{C3380CC4-5D6E-409C-BE32-E72D297353CC}">
                <c16:uniqueId val="{00000001-CF3A-4FD1-B166-05DFFB9D10D7}"/>
              </c:ext>
            </c:extLst>
          </c:dPt>
          <c:dLbls>
            <c:dLbl>
              <c:idx val="0"/>
              <c:tx>
                <c:rich>
                  <a:bodyPr/>
                  <a:lstStyle/>
                  <a:p>
                    <a:r>
                      <a:rPr lang="en-US" sz="1600"/>
                      <a:t>43</a:t>
                    </a:r>
                    <a:r>
                      <a:rPr lang="ru-RU" sz="1600"/>
                      <a:t>.</a:t>
                    </a:r>
                    <a:r>
                      <a:rPr lang="en-US" sz="1600"/>
                      <a:t>8%</a:t>
                    </a:r>
                  </a:p>
                </c:rich>
              </c:tx>
              <c:dLblPos val="out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CF3A-4FD1-B166-05DFFB9D10D7}"/>
                </c:ext>
              </c:extLst>
            </c:dLbl>
            <c:dLbl>
              <c:idx val="1"/>
              <c:tx>
                <c:rich>
                  <a:bodyPr/>
                  <a:lstStyle/>
                  <a:p>
                    <a:r>
                      <a:rPr lang="en-US" sz="1600"/>
                      <a:t>4</a:t>
                    </a:r>
                    <a:r>
                      <a:rPr lang="ru-RU" sz="1600"/>
                      <a:t>.</a:t>
                    </a:r>
                    <a:r>
                      <a:rPr lang="en-US" sz="1600"/>
                      <a:t>1%</a:t>
                    </a:r>
                  </a:p>
                </c:rich>
              </c:tx>
              <c:dLblPos val="out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CF3A-4FD1-B166-05DFFB9D10D7}"/>
                </c:ext>
              </c:extLst>
            </c:dLbl>
            <c:dLbl>
              <c:idx val="2"/>
              <c:tx>
                <c:rich>
                  <a:bodyPr/>
                  <a:lstStyle/>
                  <a:p>
                    <a:r>
                      <a:rPr lang="en-US" sz="1600"/>
                      <a:t>3</a:t>
                    </a:r>
                    <a:r>
                      <a:rPr lang="ru-RU" sz="1600"/>
                      <a:t>.</a:t>
                    </a:r>
                    <a:r>
                      <a:rPr lang="en-US" sz="1600"/>
                      <a:t>0%</a:t>
                    </a:r>
                  </a:p>
                </c:rich>
              </c:tx>
              <c:dLblPos val="out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CF3A-4FD1-B166-05DFFB9D10D7}"/>
                </c:ext>
              </c:extLst>
            </c:dLbl>
            <c:dLbl>
              <c:idx val="3"/>
              <c:tx>
                <c:rich>
                  <a:bodyPr/>
                  <a:lstStyle/>
                  <a:p>
                    <a:r>
                      <a:rPr lang="en-US" sz="1600"/>
                      <a:t>4</a:t>
                    </a:r>
                    <a:r>
                      <a:rPr lang="ru-RU" sz="1600"/>
                      <a:t>.</a:t>
                    </a:r>
                    <a:r>
                      <a:rPr lang="en-US" sz="1600"/>
                      <a:t>2%</a:t>
                    </a:r>
                  </a:p>
                </c:rich>
              </c:tx>
              <c:dLblPos val="out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CF3A-4FD1-B166-05DFFB9D10D7}"/>
                </c:ext>
              </c:extLst>
            </c:dLbl>
            <c:dLbl>
              <c:idx val="4"/>
              <c:tx>
                <c:rich>
                  <a:bodyPr/>
                  <a:lstStyle/>
                  <a:p>
                    <a:r>
                      <a:rPr lang="ru-RU" sz="1600"/>
                      <a:t>41.7%</a:t>
                    </a:r>
                  </a:p>
                </c:rich>
              </c:tx>
              <c:dLblPos val="out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E909-4C7E-BDEA-AA5DE801AD15}"/>
                </c:ext>
              </c:extLst>
            </c:dLbl>
            <c:dLbl>
              <c:idx val="5"/>
              <c:tx>
                <c:rich>
                  <a:bodyPr/>
                  <a:lstStyle/>
                  <a:p>
                    <a:r>
                      <a:rPr lang="en-US" sz="1600"/>
                      <a:t>0</a:t>
                    </a:r>
                    <a:r>
                      <a:rPr lang="ru-RU" sz="1600"/>
                      <a:t>.</a:t>
                    </a:r>
                    <a:r>
                      <a:rPr lang="en-US" sz="1600"/>
                      <a:t>2%</a:t>
                    </a:r>
                  </a:p>
                </c:rich>
              </c:tx>
              <c:dLblPos val="outEnd"/>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E909-4C7E-BDEA-AA5DE801AD15}"/>
                </c:ext>
              </c:extLst>
            </c:dLbl>
            <c:dLbl>
              <c:idx val="6"/>
              <c:layout>
                <c:manualLayout>
                  <c:x val="1.5709376534118819E-2"/>
                  <c:y val="0"/>
                </c:manualLayout>
              </c:layout>
              <c:tx>
                <c:rich>
                  <a:bodyPr/>
                  <a:lstStyle/>
                  <a:p>
                    <a:r>
                      <a:rPr lang="en-US" sz="1600"/>
                      <a:t>3</a:t>
                    </a:r>
                    <a:r>
                      <a:rPr lang="ru-RU" sz="1600"/>
                      <a:t>.</a:t>
                    </a:r>
                    <a:r>
                      <a:rPr lang="en-US" sz="1600"/>
                      <a:t>0%</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CF3A-4FD1-B166-05DFFB9D10D7}"/>
                </c:ext>
              </c:extLst>
            </c:dLbl>
            <c:numFmt formatCode="0.0%" sourceLinked="0"/>
            <c:spPr>
              <a:noFill/>
              <a:ln>
                <a:noFill/>
              </a:ln>
              <a:effectLst/>
            </c:spPr>
            <c:txPr>
              <a:bodyPr rot="0" vert="horz"/>
              <a:lstStyle/>
              <a:p>
                <a:pPr>
                  <a:defRPr lang="ru-RU" sz="1600">
                    <a:latin typeface="Times New Roman" pitchFamily="18" charset="0"/>
                    <a:cs typeface="Times New Roman" pitchFamily="18" charset="0"/>
                  </a:defRPr>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'по категориям'!$C$3:$I$3</c:f>
              <c:strCache>
                <c:ptCount val="7"/>
                <c:pt idx="0">
                  <c:v>agricultural land</c:v>
                </c:pt>
                <c:pt idx="1">
                  <c:v>lands of settlements, horticultural associations, dacha cooperatives</c:v>
                </c:pt>
                <c:pt idx="2">
                  <c:v>lands for industry, transport, communications, energy, defense and other purposes</c:v>
                </c:pt>
                <c:pt idx="3">
                  <c:v>lands for nature conservation, health improvement, recreational, historical and cultural purposes</c:v>
                </c:pt>
                <c:pt idx="4">
                  <c:v>forest lands</c:v>
                </c:pt>
                <c:pt idx="5">
                  <c:v>water fund lands</c:v>
                </c:pt>
                <c:pt idx="6">
                  <c:v>stock lands</c:v>
                </c:pt>
              </c:strCache>
            </c:strRef>
          </c:cat>
          <c:val>
            <c:numRef>
              <c:f>'по категориям'!$C$11:$I$11</c:f>
              <c:numCache>
                <c:formatCode>0.0</c:formatCode>
                <c:ptCount val="7"/>
                <c:pt idx="0">
                  <c:v>9102.9999999999782</c:v>
                </c:pt>
                <c:pt idx="1">
                  <c:v>849</c:v>
                </c:pt>
                <c:pt idx="2">
                  <c:v>622.19999999999993</c:v>
                </c:pt>
                <c:pt idx="3">
                  <c:v>868.7000000000005</c:v>
                </c:pt>
                <c:pt idx="4">
                  <c:v>8656.4000000000015</c:v>
                </c:pt>
                <c:pt idx="5">
                  <c:v>37.300000000000004</c:v>
                </c:pt>
                <c:pt idx="6">
                  <c:v>623.40000000000009</c:v>
                </c:pt>
              </c:numCache>
            </c:numRef>
          </c:val>
          <c:extLst>
            <c:ext xmlns:c16="http://schemas.microsoft.com/office/drawing/2014/chart" uri="{C3380CC4-5D6E-409C-BE32-E72D297353CC}">
              <c16:uniqueId val="{00000000-CF3A-4FD1-B166-05DFFB9D10D7}"/>
            </c:ext>
          </c:extLst>
        </c:ser>
        <c:dLbls>
          <c:showLegendKey val="0"/>
          <c:showVal val="0"/>
          <c:showCatName val="0"/>
          <c:showSerName val="0"/>
          <c:showPercent val="1"/>
          <c:showBubbleSize val="0"/>
          <c:showLeaderLines val="1"/>
        </c:dLbls>
      </c:pie3DChart>
    </c:plotArea>
    <c:legend>
      <c:legendPos val="b"/>
      <c:layout>
        <c:manualLayout>
          <c:xMode val="edge"/>
          <c:yMode val="edge"/>
          <c:x val="2.8275331562936188E-2"/>
          <c:y val="0.7133229168456926"/>
          <c:w val="0.95915871340824665"/>
          <c:h val="0.26769725631907426"/>
        </c:manualLayout>
      </c:layout>
      <c:overlay val="0"/>
      <c:txPr>
        <a:bodyPr rot="0" vert="horz"/>
        <a:lstStyle/>
        <a:p>
          <a:pPr>
            <a:defRPr lang="ru-RU" sz="1600">
              <a:solidFill>
                <a:schemeClr val="tx1"/>
              </a:solidFill>
              <a:latin typeface="Times New Roman" pitchFamily="18" charset="0"/>
              <a:cs typeface="Times New Roman" pitchFamily="18"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23"/>
      <c:rotY val="5"/>
      <c:depthPercent val="100"/>
      <c:rAngAx val="0"/>
    </c:view3D>
    <c:floor>
      <c:thickness val="0"/>
    </c:floor>
    <c:sideWall>
      <c:thickness val="0"/>
    </c:sideWall>
    <c:backWall>
      <c:thickness val="0"/>
    </c:backWall>
    <c:plotArea>
      <c:layout>
        <c:manualLayout>
          <c:layoutTarget val="inner"/>
          <c:xMode val="edge"/>
          <c:yMode val="edge"/>
          <c:x val="0"/>
          <c:y val="6.6734604365557074E-2"/>
          <c:w val="1"/>
          <c:h val="0.57987132075932268"/>
        </c:manualLayout>
      </c:layout>
      <c:pie3DChart>
        <c:varyColors val="1"/>
        <c:dLbls>
          <c:showLegendKey val="0"/>
          <c:showVal val="0"/>
          <c:showCatName val="0"/>
          <c:showSerName val="0"/>
          <c:showPercent val="1"/>
          <c:showBubbleSize val="0"/>
          <c:showLeaderLines val="0"/>
        </c:dLbls>
      </c:pie3DChart>
    </c:plotArea>
    <c:legend>
      <c:legendPos val="b"/>
      <c:layout>
        <c:manualLayout>
          <c:xMode val="edge"/>
          <c:yMode val="edge"/>
          <c:x val="2.8275331562936195E-2"/>
          <c:y val="0.7133229168456926"/>
          <c:w val="0.95915871340824665"/>
          <c:h val="0.26769725631907426"/>
        </c:manualLayout>
      </c:layout>
      <c:overlay val="0"/>
      <c:txPr>
        <a:bodyPr rot="0" vert="horz"/>
        <a:lstStyle/>
        <a:p>
          <a:pPr>
            <a:defRPr lang="ru-RU" sz="1600">
              <a:solidFill>
                <a:schemeClr val="tx1"/>
              </a:solidFill>
              <a:latin typeface="Times New Roman" pitchFamily="18" charset="0"/>
              <a:cs typeface="Times New Roman" pitchFamily="18"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25"/>
      <c:rotY val="200"/>
      <c:depthPercent val="100"/>
      <c:rAngAx val="0"/>
    </c:view3D>
    <c:floor>
      <c:thickness val="0"/>
    </c:floor>
    <c:sideWall>
      <c:thickness val="0"/>
    </c:sideWall>
    <c:backWall>
      <c:thickness val="0"/>
    </c:backWall>
    <c:plotArea>
      <c:layout>
        <c:manualLayout>
          <c:layoutTarget val="inner"/>
          <c:xMode val="edge"/>
          <c:yMode val="edge"/>
          <c:x val="4.331357672551929E-2"/>
          <c:y val="1.1550844782858113E-2"/>
          <c:w val="0.92283099988975859"/>
          <c:h val="0.6370278704489013"/>
        </c:manualLayout>
      </c:layout>
      <c:pie3DChart>
        <c:varyColors val="1"/>
        <c:ser>
          <c:idx val="0"/>
          <c:order val="0"/>
          <c:tx>
            <c:strRef>
              <c:f>'по видам'!$C$3:$F$3</c:f>
              <c:strCache>
                <c:ptCount val="1"/>
                <c:pt idx="0">
                  <c:v>arable land fallow land land under permanent crops meadow lands</c:v>
                </c:pt>
              </c:strCache>
            </c:strRef>
          </c:tx>
          <c:explosion val="30"/>
          <c:dPt>
            <c:idx val="0"/>
            <c:bubble3D val="0"/>
            <c:spPr>
              <a:solidFill>
                <a:srgbClr val="FF9933"/>
              </a:solidFill>
            </c:spPr>
            <c:extLst>
              <c:ext xmlns:c16="http://schemas.microsoft.com/office/drawing/2014/chart" uri="{C3380CC4-5D6E-409C-BE32-E72D297353CC}">
                <c16:uniqueId val="{00000006-1229-4346-966B-F671C084D2F2}"/>
              </c:ext>
            </c:extLst>
          </c:dPt>
          <c:dPt>
            <c:idx val="2"/>
            <c:bubble3D val="0"/>
            <c:spPr>
              <a:solidFill>
                <a:srgbClr val="FFFF00"/>
              </a:solidFill>
            </c:spPr>
            <c:extLst>
              <c:ext xmlns:c16="http://schemas.microsoft.com/office/drawing/2014/chart" uri="{C3380CC4-5D6E-409C-BE32-E72D297353CC}">
                <c16:uniqueId val="{00000007-1229-4346-966B-F671C084D2F2}"/>
              </c:ext>
            </c:extLst>
          </c:dPt>
          <c:dPt>
            <c:idx val="3"/>
            <c:bubble3D val="0"/>
            <c:spPr>
              <a:solidFill>
                <a:srgbClr val="99FF66"/>
              </a:solidFill>
            </c:spPr>
            <c:extLst>
              <c:ext xmlns:c16="http://schemas.microsoft.com/office/drawing/2014/chart" uri="{C3380CC4-5D6E-409C-BE32-E72D297353CC}">
                <c16:uniqueId val="{00000004-1229-4346-966B-F671C084D2F2}"/>
              </c:ext>
            </c:extLst>
          </c:dPt>
          <c:dPt>
            <c:idx val="4"/>
            <c:bubble3D val="0"/>
            <c:spPr>
              <a:solidFill>
                <a:srgbClr val="008000"/>
              </a:solidFill>
            </c:spPr>
            <c:extLst>
              <c:ext xmlns:c16="http://schemas.microsoft.com/office/drawing/2014/chart" uri="{C3380CC4-5D6E-409C-BE32-E72D297353CC}">
                <c16:uniqueId val="{00000005-1229-4346-966B-F671C084D2F2}"/>
              </c:ext>
            </c:extLst>
          </c:dPt>
          <c:dPt>
            <c:idx val="5"/>
            <c:bubble3D val="0"/>
            <c:spPr>
              <a:solidFill>
                <a:srgbClr val="00CC00"/>
              </a:solidFill>
            </c:spPr>
            <c:extLst>
              <c:ext xmlns:c16="http://schemas.microsoft.com/office/drawing/2014/chart" uri="{C3380CC4-5D6E-409C-BE32-E72D297353CC}">
                <c16:uniqueId val="{00000009-1229-4346-966B-F671C084D2F2}"/>
              </c:ext>
            </c:extLst>
          </c:dPt>
          <c:dPt>
            <c:idx val="6"/>
            <c:bubble3D val="0"/>
            <c:spPr>
              <a:solidFill>
                <a:schemeClr val="accent5">
                  <a:lumMod val="50000"/>
                </a:schemeClr>
              </a:solidFill>
            </c:spPr>
            <c:extLst>
              <c:ext xmlns:c16="http://schemas.microsoft.com/office/drawing/2014/chart" uri="{C3380CC4-5D6E-409C-BE32-E72D297353CC}">
                <c16:uniqueId val="{0000000A-1229-4346-966B-F671C084D2F2}"/>
              </c:ext>
            </c:extLst>
          </c:dPt>
          <c:dPt>
            <c:idx val="7"/>
            <c:bubble3D val="0"/>
            <c:spPr>
              <a:solidFill>
                <a:srgbClr val="00B0F0"/>
              </a:solidFill>
            </c:spPr>
            <c:extLst>
              <c:ext xmlns:c16="http://schemas.microsoft.com/office/drawing/2014/chart" uri="{C3380CC4-5D6E-409C-BE32-E72D297353CC}">
                <c16:uniqueId val="{0000000B-1229-4346-966B-F671C084D2F2}"/>
              </c:ext>
            </c:extLst>
          </c:dPt>
          <c:dPt>
            <c:idx val="8"/>
            <c:bubble3D val="0"/>
            <c:spPr>
              <a:solidFill>
                <a:srgbClr val="FF6801"/>
              </a:solidFill>
            </c:spPr>
            <c:extLst>
              <c:ext xmlns:c16="http://schemas.microsoft.com/office/drawing/2014/chart" uri="{C3380CC4-5D6E-409C-BE32-E72D297353CC}">
                <c16:uniqueId val="{0000000C-1229-4346-966B-F671C084D2F2}"/>
              </c:ext>
            </c:extLst>
          </c:dPt>
          <c:dPt>
            <c:idx val="9"/>
            <c:bubble3D val="0"/>
            <c:spPr>
              <a:solidFill>
                <a:srgbClr val="FF0000"/>
              </a:solidFill>
            </c:spPr>
            <c:extLst>
              <c:ext xmlns:c16="http://schemas.microsoft.com/office/drawing/2014/chart" uri="{C3380CC4-5D6E-409C-BE32-E72D297353CC}">
                <c16:uniqueId val="{00000011-1229-4346-966B-F671C084D2F2}"/>
              </c:ext>
            </c:extLst>
          </c:dPt>
          <c:dPt>
            <c:idx val="10"/>
            <c:bubble3D val="0"/>
            <c:spPr>
              <a:solidFill>
                <a:srgbClr val="7030A0"/>
              </a:solidFill>
            </c:spPr>
            <c:extLst>
              <c:ext xmlns:c16="http://schemas.microsoft.com/office/drawing/2014/chart" uri="{C3380CC4-5D6E-409C-BE32-E72D297353CC}">
                <c16:uniqueId val="{00000010-1229-4346-966B-F671C084D2F2}"/>
              </c:ext>
            </c:extLst>
          </c:dPt>
          <c:dPt>
            <c:idx val="12"/>
            <c:bubble3D val="0"/>
            <c:spPr>
              <a:solidFill>
                <a:schemeClr val="bg2">
                  <a:lumMod val="75000"/>
                </a:schemeClr>
              </a:solidFill>
            </c:spPr>
            <c:extLst>
              <c:ext xmlns:c16="http://schemas.microsoft.com/office/drawing/2014/chart" uri="{C3380CC4-5D6E-409C-BE32-E72D297353CC}">
                <c16:uniqueId val="{0000000E-1229-4346-966B-F671C084D2F2}"/>
              </c:ext>
            </c:extLst>
          </c:dPt>
          <c:dPt>
            <c:idx val="13"/>
            <c:bubble3D val="0"/>
            <c:spPr>
              <a:solidFill>
                <a:schemeClr val="accent2">
                  <a:lumMod val="75000"/>
                </a:schemeClr>
              </a:solidFill>
            </c:spPr>
            <c:extLst>
              <c:ext xmlns:c16="http://schemas.microsoft.com/office/drawing/2014/chart" uri="{C3380CC4-5D6E-409C-BE32-E72D297353CC}">
                <c16:uniqueId val="{0000000D-1229-4346-966B-F671C084D2F2}"/>
              </c:ext>
            </c:extLst>
          </c:dPt>
          <c:dLbls>
            <c:dLbl>
              <c:idx val="0"/>
              <c:layout>
                <c:manualLayout>
                  <c:x val="-9.7397108061914202E-4"/>
                  <c:y val="-0.10233197181713242"/>
                </c:manualLayout>
              </c:layout>
              <c:tx>
                <c:rich>
                  <a:bodyPr/>
                  <a:lstStyle/>
                  <a:p>
                    <a:r>
                      <a:rPr lang="en-US" sz="1400"/>
                      <a:t>27</a:t>
                    </a:r>
                    <a:r>
                      <a:rPr lang="ru-RU" sz="1400"/>
                      <a:t>.</a:t>
                    </a:r>
                    <a:r>
                      <a:rPr lang="en-US" sz="1400"/>
                      <a:t>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6-1229-4346-966B-F671C084D2F2}"/>
                </c:ext>
              </c:extLst>
            </c:dLbl>
            <c:dLbl>
              <c:idx val="1"/>
              <c:delete val="1"/>
              <c:extLst>
                <c:ext xmlns:c15="http://schemas.microsoft.com/office/drawing/2012/chart" uri="{CE6537A1-D6FC-4f65-9D91-7224C49458BB}"/>
                <c:ext xmlns:c16="http://schemas.microsoft.com/office/drawing/2014/chart" uri="{C3380CC4-5D6E-409C-BE32-E72D297353CC}">
                  <c16:uniqueId val="{00000008-1229-4346-966B-F671C084D2F2}"/>
                </c:ext>
              </c:extLst>
            </c:dLbl>
            <c:dLbl>
              <c:idx val="2"/>
              <c:layout>
                <c:manualLayout>
                  <c:x val="9.2164339056471905E-3"/>
                  <c:y val="-1.4800469277277859E-2"/>
                </c:manualLayout>
              </c:layout>
              <c:tx>
                <c:rich>
                  <a:bodyPr/>
                  <a:lstStyle/>
                  <a:p>
                    <a:r>
                      <a:rPr lang="en-US" sz="1400"/>
                      <a:t>0</a:t>
                    </a:r>
                    <a:r>
                      <a:rPr lang="ru-RU" sz="1400"/>
                      <a:t>.</a:t>
                    </a:r>
                    <a:r>
                      <a:rPr lang="en-US" sz="1400"/>
                      <a:t>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1229-4346-966B-F671C084D2F2}"/>
                </c:ext>
              </c:extLst>
            </c:dLbl>
            <c:dLbl>
              <c:idx val="3"/>
              <c:layout>
                <c:manualLayout>
                  <c:x val="1.9432908439187744E-2"/>
                  <c:y val="-1.0957772290298045E-2"/>
                </c:manualLayout>
              </c:layout>
              <c:tx>
                <c:rich>
                  <a:bodyPr/>
                  <a:lstStyle/>
                  <a:p>
                    <a:r>
                      <a:rPr lang="en-US" sz="1400"/>
                      <a:t>12</a:t>
                    </a:r>
                    <a:r>
                      <a:rPr lang="ru-RU" sz="1400"/>
                      <a:t>.</a:t>
                    </a:r>
                    <a:r>
                      <a:rPr lang="en-US" sz="1400"/>
                      <a:t>4%</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1229-4346-966B-F671C084D2F2}"/>
                </c:ext>
              </c:extLst>
            </c:dLbl>
            <c:dLbl>
              <c:idx val="4"/>
              <c:layout>
                <c:manualLayout>
                  <c:x val="-1.7914296970317548E-2"/>
                  <c:y val="-1.5458907480314954E-2"/>
                </c:manualLayout>
              </c:layout>
              <c:tx>
                <c:rich>
                  <a:bodyPr/>
                  <a:lstStyle/>
                  <a:p>
                    <a:r>
                      <a:rPr lang="en-US" sz="1400"/>
                      <a:t>42</a:t>
                    </a:r>
                    <a:r>
                      <a:rPr lang="ru-RU" sz="1400"/>
                      <a:t>.</a:t>
                    </a:r>
                    <a:r>
                      <a:rPr lang="en-US" sz="1400"/>
                      <a:t>5%</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1229-4346-966B-F671C084D2F2}"/>
                </c:ext>
              </c:extLst>
            </c:dLbl>
            <c:dLbl>
              <c:idx val="5"/>
              <c:layout>
                <c:manualLayout>
                  <c:x val="-5.6137708524831124E-3"/>
                  <c:y val="-2.4246377486837967E-3"/>
                </c:manualLayout>
              </c:layout>
              <c:tx>
                <c:rich>
                  <a:bodyPr/>
                  <a:lstStyle/>
                  <a:p>
                    <a:r>
                      <a:rPr lang="en-US" sz="1400"/>
                      <a:t>4</a:t>
                    </a:r>
                    <a:r>
                      <a:rPr lang="ru-RU" sz="1400"/>
                      <a:t>.</a:t>
                    </a:r>
                    <a:r>
                      <a:rPr lang="en-US" sz="1400"/>
                      <a:t>3%</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1229-4346-966B-F671C084D2F2}"/>
                </c:ext>
              </c:extLst>
            </c:dLbl>
            <c:dLbl>
              <c:idx val="6"/>
              <c:layout>
                <c:manualLayout>
                  <c:x val="-6.1372286270124834E-3"/>
                  <c:y val="-1.1470282191057581E-2"/>
                </c:manualLayout>
              </c:layout>
              <c:tx>
                <c:rich>
                  <a:bodyPr/>
                  <a:lstStyle/>
                  <a:p>
                    <a:r>
                      <a:rPr lang="en-US" sz="1400"/>
                      <a:t>3</a:t>
                    </a:r>
                    <a:r>
                      <a:rPr lang="ru-RU" sz="1400"/>
                      <a:t>.</a:t>
                    </a:r>
                    <a:r>
                      <a:rPr lang="en-US" sz="1400"/>
                      <a:t>9%</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A-1229-4346-966B-F671C084D2F2}"/>
                </c:ext>
              </c:extLst>
            </c:dLbl>
            <c:dLbl>
              <c:idx val="7"/>
              <c:layout>
                <c:manualLayout>
                  <c:x val="-1.915423123096195E-3"/>
                  <c:y val="-2.5729331029230402E-3"/>
                </c:manualLayout>
              </c:layout>
              <c:tx>
                <c:rich>
                  <a:bodyPr/>
                  <a:lstStyle/>
                  <a:p>
                    <a:r>
                      <a:rPr lang="en-US" sz="1400"/>
                      <a:t>2</a:t>
                    </a:r>
                    <a:r>
                      <a:rPr lang="ru-RU" sz="1400"/>
                      <a:t>.</a:t>
                    </a:r>
                    <a:r>
                      <a:rPr lang="en-US" sz="1400"/>
                      <a:t>2%</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1229-4346-966B-F671C084D2F2}"/>
                </c:ext>
              </c:extLst>
            </c:dLbl>
            <c:dLbl>
              <c:idx val="8"/>
              <c:layout>
                <c:manualLayout>
                  <c:x val="2.8879608547443356E-2"/>
                  <c:y val="-6.1425512688755854E-3"/>
                </c:manualLayout>
              </c:layout>
              <c:tx>
                <c:rich>
                  <a:bodyPr/>
                  <a:lstStyle/>
                  <a:p>
                    <a:r>
                      <a:rPr lang="en-US" sz="1400"/>
                      <a:t>1</a:t>
                    </a:r>
                    <a:r>
                      <a:rPr lang="ru-RU" sz="1400"/>
                      <a:t>.</a:t>
                    </a:r>
                    <a:r>
                      <a:rPr lang="en-US" sz="1400"/>
                      <a:t>8%</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C-1229-4346-966B-F671C084D2F2}"/>
                </c:ext>
              </c:extLst>
            </c:dLbl>
            <c:dLbl>
              <c:idx val="9"/>
              <c:layout>
                <c:manualLayout>
                  <c:x val="2.3420834935595568E-2"/>
                  <c:y val="-5.3167420506679535E-3"/>
                </c:manualLayout>
              </c:layout>
              <c:tx>
                <c:rich>
                  <a:bodyPr/>
                  <a:lstStyle/>
                  <a:p>
                    <a:r>
                      <a:rPr lang="en-US" sz="1400"/>
                      <a:t>0</a:t>
                    </a:r>
                    <a:r>
                      <a:rPr lang="ru-RU" sz="1400"/>
                      <a:t>.</a:t>
                    </a:r>
                    <a:r>
                      <a:rPr lang="en-US" sz="1400"/>
                      <a:t>6%</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1-1229-4346-966B-F671C084D2F2}"/>
                </c:ext>
              </c:extLst>
            </c:dLbl>
            <c:dLbl>
              <c:idx val="10"/>
              <c:layout>
                <c:manualLayout>
                  <c:x val="2.1128055195632111E-2"/>
                  <c:y val="-8.7723058286353264E-3"/>
                </c:manualLayout>
              </c:layout>
              <c:tx>
                <c:rich>
                  <a:bodyPr/>
                  <a:lstStyle/>
                  <a:p>
                    <a:r>
                      <a:rPr lang="en-US" sz="1400"/>
                      <a:t>1</a:t>
                    </a:r>
                    <a:r>
                      <a:rPr lang="ru-RU" sz="1400"/>
                      <a:t>.</a:t>
                    </a:r>
                    <a:r>
                      <a:rPr lang="en-US" sz="1400"/>
                      <a:t>9%</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0-1229-4346-966B-F671C084D2F2}"/>
                </c:ext>
              </c:extLst>
            </c:dLbl>
            <c:dLbl>
              <c:idx val="11"/>
              <c:delete val="1"/>
              <c:extLst>
                <c:ext xmlns:c15="http://schemas.microsoft.com/office/drawing/2012/chart" uri="{CE6537A1-D6FC-4f65-9D91-7224C49458BB}"/>
                <c:ext xmlns:c16="http://schemas.microsoft.com/office/drawing/2014/chart" uri="{C3380CC4-5D6E-409C-BE32-E72D297353CC}">
                  <c16:uniqueId val="{0000000F-1229-4346-966B-F671C084D2F2}"/>
                </c:ext>
              </c:extLst>
            </c:dLbl>
            <c:dLbl>
              <c:idx val="12"/>
              <c:layout>
                <c:manualLayout>
                  <c:x val="1.7812757971453586E-2"/>
                  <c:y val="-2.6774176959351446E-4"/>
                </c:manualLayout>
              </c:layout>
              <c:tx>
                <c:rich>
                  <a:bodyPr/>
                  <a:lstStyle/>
                  <a:p>
                    <a:r>
                      <a:rPr lang="en-US" sz="1400"/>
                      <a:t>2</a:t>
                    </a:r>
                    <a:r>
                      <a:rPr lang="ru-RU" sz="1400"/>
                      <a:t>.</a:t>
                    </a:r>
                    <a:r>
                      <a:rPr lang="en-US" sz="1400"/>
                      <a:t>0%</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E-1229-4346-966B-F671C084D2F2}"/>
                </c:ext>
              </c:extLst>
            </c:dLbl>
            <c:dLbl>
              <c:idx val="13"/>
              <c:layout>
                <c:manualLayout>
                  <c:x val="2.3172419903207957E-3"/>
                  <c:y val="-1.4281321343707942E-2"/>
                </c:manualLayout>
              </c:layout>
              <c:tx>
                <c:rich>
                  <a:bodyPr/>
                  <a:lstStyle/>
                  <a:p>
                    <a:r>
                      <a:rPr lang="en-US" sz="1400"/>
                      <a:t>0</a:t>
                    </a:r>
                    <a:r>
                      <a:rPr lang="ru-RU" sz="1400"/>
                      <a:t>.</a:t>
                    </a:r>
                    <a:r>
                      <a:rPr lang="en-US" sz="1400"/>
                      <a:t>4%</a:t>
                    </a: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D-1229-4346-966B-F671C084D2F2}"/>
                </c:ext>
              </c:extLst>
            </c:dLbl>
            <c:numFmt formatCode="0.0%" sourceLinked="0"/>
            <c:spPr>
              <a:noFill/>
              <a:ln>
                <a:noFill/>
              </a:ln>
              <a:effectLst/>
            </c:spPr>
            <c:txPr>
              <a:bodyPr rot="0" vert="horz"/>
              <a:lstStyle/>
              <a:p>
                <a:pPr>
                  <a:defRPr lang="ru-RU" sz="1400">
                    <a:latin typeface="Times New Roman" pitchFamily="18" charset="0"/>
                    <a:cs typeface="Times New Roman" pitchFamily="18" charset="0"/>
                  </a:defRPr>
                </a:pPr>
                <a:endParaRPr lang="en-US"/>
              </a:p>
            </c:txPr>
            <c:dLblPos val="inEnd"/>
            <c:showLegendKey val="0"/>
            <c:showVal val="0"/>
            <c:showCatName val="0"/>
            <c:showSerName val="0"/>
            <c:showPercent val="1"/>
            <c:showBubbleSize val="0"/>
            <c:showLeaderLines val="1"/>
            <c:extLst>
              <c:ext xmlns:c15="http://schemas.microsoft.com/office/drawing/2012/chart" uri="{CE6537A1-D6FC-4f65-9D91-7224C49458BB}"/>
            </c:extLst>
          </c:dLbls>
          <c:cat>
            <c:strRef>
              <c:f>'[состояние земельных ресурсов 2020 с английскими названиями.xlsx]по видам'!$C$3,'[состояние земельных ресурсов 2020 с английскими названиями.xlsx]по видам'!$D$3,'[состояние земельных ресурсов 2020 с английскими названиями.xlsx]по видам'!$E$3,'[состояние земельных ресурсов 2020 с английскими названиями.xlsx]по видам'!$F$3,'[состояние земельных ресурсов 2020 с английскими названиями.xlsx]по видам'!$I$3,'[состояние земельных ресурсов 2020 с английскими названиями.xlsx]по видам'!$J$3,'[состояние земельных ресурсов 2020 с английскими названиями.xlsx]по видам'!$K$3,'[состояние земельных ресурсов 2020 с английскими названиями.xlsx]по видам'!$L$3,'[состояние земельных ресурсов 2020 с английскими названиями.xlsx]по видам'!$M$3,'[состояние земельных ресурсов 2020 с английскими названиями.xlsx]по видам'!$N$3,'[состояние земельных ресурсов 2020 с английскими названиями.xlsx]по видам'!$O$3,'[состояние земельных ресурсов 2020 с английскими названиями.xlsx]по видам'!$P$3,'[состояние земельных ресурсов 2020 с английскими названиями.xlsx]по видам'!$Q$3,'[состояние земельных ресурсов 2020 с английскими названиями.xlsx]по видам'!$R$3</c:f>
              <c:strCache>
                <c:ptCount val="14"/>
                <c:pt idx="0">
                  <c:v>arable land</c:v>
                </c:pt>
                <c:pt idx="1">
                  <c:v>fallow land</c:v>
                </c:pt>
                <c:pt idx="2">
                  <c:v>land under permanent crops</c:v>
                </c:pt>
                <c:pt idx="3">
                  <c:v>meadow lands</c:v>
                </c:pt>
                <c:pt idx="4">
                  <c:v>forest lands</c:v>
                </c:pt>
                <c:pt idx="5">
                  <c:v>lands under trees and shrubs</c:v>
                </c:pt>
                <c:pt idx="6">
                  <c:v>swamp lands</c:v>
                </c:pt>
                <c:pt idx="7">
                  <c:v>land under water bodies</c:v>
                </c:pt>
                <c:pt idx="8">
                  <c:v>lands under roads and other transport communications</c:v>
                </c:pt>
                <c:pt idx="9">
                  <c:v>public land</c:v>
                </c:pt>
                <c:pt idx="10">
                  <c:v>building land</c:v>
                </c:pt>
                <c:pt idx="11">
                  <c:v>disturbed lands</c:v>
                </c:pt>
                <c:pt idx="12">
                  <c:v>unused land</c:v>
                </c:pt>
                <c:pt idx="13">
                  <c:v>other lands</c:v>
                </c:pt>
              </c:strCache>
            </c:strRef>
          </c:cat>
          <c:val>
            <c:numRef>
              <c:f>'[состояние земельных ресурсов 2020 с английскими названиями.xlsx]по видам'!$C$11,'[состояние земельных ресурсов 2020 с английскими названиями.xlsx]по видам'!$D$11,'[состояние земельных ресурсов 2020 с английскими названиями.xlsx]по видам'!$E$11,'[состояние земельных ресурсов 2020 с английскими названиями.xlsx]по видам'!$F$11,'[состояние земельных ресурсов 2020 с английскими названиями.xlsx]по видам'!$I$11,'[состояние земельных ресурсов 2020 с английскими названиями.xlsx]по видам'!$J$11,'[состояние земельных ресурсов 2020 с английскими названиями.xlsx]по видам'!$K$11,'[состояние земельных ресурсов 2020 с английскими названиями.xlsx]по видам'!$L$11,'[состояние земельных ресурсов 2020 с английскими названиями.xlsx]по видам'!$M$11,'[состояние земельных ресурсов 2020 с английскими названиями.xlsx]по видам'!$N$11,'[состояние земельных ресурсов 2020 с английскими названиями.xlsx]по видам'!$O$11,'[состояние земельных ресурсов 2020 с английскими названиями.xlsx]по видам'!$P$11,'[состояние земельных ресурсов 2020 с английскими названиями.xlsx]по видам'!$Q$11,'[состояние земельных ресурсов 2020 с английскими названиями.xlsx]по видам'!$R$11</c:f>
              <c:numCache>
                <c:formatCode>0.0</c:formatCode>
                <c:ptCount val="14"/>
                <c:pt idx="0">
                  <c:v>5713.1</c:v>
                </c:pt>
                <c:pt idx="1">
                  <c:v>3.5</c:v>
                </c:pt>
                <c:pt idx="2">
                  <c:v>106.5</c:v>
                </c:pt>
                <c:pt idx="3">
                  <c:v>2567.5</c:v>
                </c:pt>
                <c:pt idx="4">
                  <c:v>8813.6</c:v>
                </c:pt>
                <c:pt idx="5">
                  <c:v>897.8</c:v>
                </c:pt>
                <c:pt idx="6">
                  <c:v>801</c:v>
                </c:pt>
                <c:pt idx="7">
                  <c:v>463.5</c:v>
                </c:pt>
                <c:pt idx="8">
                  <c:v>379.7</c:v>
                </c:pt>
                <c:pt idx="9">
                  <c:v>121.9</c:v>
                </c:pt>
                <c:pt idx="10">
                  <c:v>392.9</c:v>
                </c:pt>
                <c:pt idx="11">
                  <c:v>3.6</c:v>
                </c:pt>
                <c:pt idx="12">
                  <c:v>415.5</c:v>
                </c:pt>
                <c:pt idx="13">
                  <c:v>79.900000000000006</c:v>
                </c:pt>
              </c:numCache>
            </c:numRef>
          </c:val>
          <c:extLst>
            <c:ext xmlns:c16="http://schemas.microsoft.com/office/drawing/2014/chart" uri="{C3380CC4-5D6E-409C-BE32-E72D297353CC}">
              <c16:uniqueId val="{00000003-1229-4346-966B-F671C084D2F2}"/>
            </c:ext>
          </c:extLst>
        </c:ser>
        <c:dLbls>
          <c:showLegendKey val="0"/>
          <c:showVal val="0"/>
          <c:showCatName val="0"/>
          <c:showSerName val="0"/>
          <c:showPercent val="1"/>
          <c:showBubbleSize val="0"/>
          <c:showLeaderLines val="1"/>
        </c:dLbls>
      </c:pie3DChart>
    </c:plotArea>
    <c:legend>
      <c:legendPos val="b"/>
      <c:layout>
        <c:manualLayout>
          <c:xMode val="edge"/>
          <c:yMode val="edge"/>
          <c:x val="4.4081992506061337E-3"/>
          <c:y val="0.67736503847608887"/>
          <c:w val="0.99229549892761248"/>
          <c:h val="0.32120554767106135"/>
        </c:manualLayout>
      </c:layout>
      <c:overlay val="0"/>
      <c:txPr>
        <a:bodyPr rot="0" vert="horz"/>
        <a:lstStyle/>
        <a:p>
          <a:pPr>
            <a:defRPr lang="ru-RU" sz="1400">
              <a:latin typeface="Times New Roman" pitchFamily="18" charset="0"/>
              <a:cs typeface="Times New Roman" pitchFamily="18"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D01ECBE7-2CD2-4BF1-8E27-8B22F265F4BC}" type="datetimeFigureOut">
              <a:rPr lang="ru-RU"/>
              <a:pPr>
                <a:defRPr/>
              </a:pPr>
              <a:t>30.04.2021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092439A8-F204-4065-949B-549CD2F4D0D1}" type="slidenum">
              <a:rPr lang="ru-RU"/>
              <a:pPr>
                <a:defRPr/>
              </a:pPr>
              <a:t>‹#›</a:t>
            </a:fld>
            <a:endParaRPr lang="ru-RU"/>
          </a:p>
        </p:txBody>
      </p:sp>
    </p:spTree>
    <p:extLst>
      <p:ext uri="{BB962C8B-B14F-4D97-AF65-F5344CB8AC3E}">
        <p14:creationId xmlns:p14="http://schemas.microsoft.com/office/powerpoint/2010/main" val="2501987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hangingPunct="0"/>
            <a:endParaRPr lang="ru-RU" dirty="0"/>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hangingPunct="0"/>
            <a:endParaRPr lang="ru-RU" dirty="0"/>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hangingPunct="0"/>
            <a:endParaRPr lang="ru-RU" dirty="0"/>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20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a:t>.</a:t>
            </a:r>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a:defRPr/>
            </a:pPr>
            <a:fld id="{092439A8-F204-4065-949B-549CD2F4D0D1}" type="slidenum">
              <a:rPr lang="ru-RU" smtClean="0"/>
              <a:pPr>
                <a:defRPr/>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2400">
                  <a:latin typeface="Times New Roman" pitchFamily="18" charset="0"/>
                </a:endParaRPr>
              </a:p>
            </p:txBody>
          </p:sp>
        </p:grpSp>
      </p:grpSp>
      <p:sp>
        <p:nvSpPr>
          <p:cNvPr id="15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noProof="0"/>
              <a:t>Образец заголовка</a:t>
            </a:r>
          </a:p>
        </p:txBody>
      </p:sp>
      <p:sp>
        <p:nvSpPr>
          <p:cNvPr id="15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noProof="0"/>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8915C98E-9C86-496F-A6A2-ECB1F7875B82}" type="slidenum">
              <a:rPr lang="ru-RU"/>
              <a:pPr>
                <a:defRPr/>
              </a:pPr>
              <a:t>‹#›</a:t>
            </a:fld>
            <a:endParaRPr lang="ru-RU"/>
          </a:p>
        </p:txBody>
      </p:sp>
    </p:spTree>
    <p:extLst>
      <p:ext uri="{BB962C8B-B14F-4D97-AF65-F5344CB8AC3E}">
        <p14:creationId xmlns:p14="http://schemas.microsoft.com/office/powerpoint/2010/main" val="3924315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292BB26-F8F0-4D28-935F-E4E0ECBA5A5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026940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113D7760-4CE7-4B60-A976-B966849FC1A8}"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524408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a:t>Образец заголовка</a:t>
            </a:r>
          </a:p>
        </p:txBody>
      </p:sp>
      <p:sp>
        <p:nvSpPr>
          <p:cNvPr id="3" name="Таблица 2"/>
          <p:cNvSpPr>
            <a:spLocks noGrp="1"/>
          </p:cNvSpPr>
          <p:nvPr>
            <p:ph type="tbl" idx="1"/>
          </p:nvPr>
        </p:nvSpPr>
        <p:spPr>
          <a:xfrm>
            <a:off x="457200" y="1981200"/>
            <a:ext cx="8229600" cy="3886200"/>
          </a:xfrm>
        </p:spPr>
        <p:txBody>
          <a:bodyPr/>
          <a:lstStyle/>
          <a:p>
            <a:pPr lvl="0"/>
            <a:endParaRPr lang="ru-RU"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062A2320-A19D-4049-BA38-F9E4A12DA5A5}"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522321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F9AFC1B-1117-4BDC-83D6-2601242C1A1A}"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795194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0FBBC513-139A-465C-A967-2563542F2B31}"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631710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DC81D6FE-E287-43CB-95D6-5CB67465BB6D}"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234623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DAAF9A63-0815-491C-9727-47CEE9F161B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8124005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60F93E3E-0DBB-4549-A219-3F0FD9F427B0}"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830472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F46B24AD-6996-41AA-96A5-C434D9C5485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976894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F6DB7424-0621-46AF-BDBE-484648A1F04D}"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96186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66386C3F-8185-4C40-9662-219A57DB66D0}"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236674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ru-RU"/>
          </a:p>
        </p:txBody>
      </p:sp>
      <p:sp>
        <p:nvSpPr>
          <p:cNvPr id="1433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C9816C2A-6081-47AF-AA2B-7D065084991C}" type="slidenum">
              <a:rPr lang="ru-RU"/>
              <a:pPr>
                <a:defRPr/>
              </a:pPr>
              <a:t>‹#›</a:t>
            </a:fld>
            <a:endParaRPr lang="ru-RU"/>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435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736"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547813" y="1643050"/>
            <a:ext cx="79216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sz="2800" b="1" dirty="0">
              <a:solidFill>
                <a:schemeClr val="bg1"/>
              </a:solidFill>
            </a:endParaRPr>
          </a:p>
          <a:p>
            <a:pPr algn="ctr" eaLnBrk="1" hangingPunct="1"/>
            <a:endParaRPr lang="ru-RU" altLang="ru-RU" sz="2800" b="1" dirty="0">
              <a:solidFill>
                <a:schemeClr val="bg1"/>
              </a:solidFill>
            </a:endParaRPr>
          </a:p>
          <a:p>
            <a:pPr algn="ctr" eaLnBrk="1" hangingPunct="1"/>
            <a:r>
              <a:rPr lang="en-US" sz="2800" b="1" dirty="0">
                <a:solidFill>
                  <a:schemeClr val="bg1"/>
                </a:solidFill>
              </a:rPr>
              <a:t>CURRENT STATE AND PROSPECTS </a:t>
            </a:r>
            <a:endParaRPr lang="ru-RU" sz="2800" b="1" dirty="0">
              <a:solidFill>
                <a:schemeClr val="bg1"/>
              </a:solidFill>
            </a:endParaRPr>
          </a:p>
          <a:p>
            <a:pPr algn="ctr" eaLnBrk="1" hangingPunct="1"/>
            <a:r>
              <a:rPr lang="en-US" sz="2800" b="1" dirty="0">
                <a:solidFill>
                  <a:schemeClr val="bg1"/>
                </a:solidFill>
              </a:rPr>
              <a:t>FOR USE OF LAND RESOURCES IN THE REPUBLIC OF BELARUS</a:t>
            </a:r>
            <a:endParaRPr lang="ru-RU" sz="2800" b="1" dirty="0">
              <a:solidFill>
                <a:schemeClr val="bg1"/>
              </a:solidFill>
            </a:endParaRPr>
          </a:p>
        </p:txBody>
      </p:sp>
      <p:sp>
        <p:nvSpPr>
          <p:cNvPr id="3076" name="Rectangle 6"/>
          <p:cNvSpPr>
            <a:spLocks noChangeArrowheads="1"/>
          </p:cNvSpPr>
          <p:nvPr/>
        </p:nvSpPr>
        <p:spPr bwMode="auto">
          <a:xfrm>
            <a:off x="1762411" y="260647"/>
            <a:ext cx="584127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ru-RU" sz="2400" b="1" dirty="0" err="1"/>
              <a:t>Belarusian</a:t>
            </a:r>
            <a:r>
              <a:rPr lang="de-DE" altLang="ru-RU" sz="2400" b="1" dirty="0"/>
              <a:t> State </a:t>
            </a:r>
            <a:r>
              <a:rPr lang="de-DE" altLang="ru-RU" sz="2400" b="1" dirty="0" err="1"/>
              <a:t>Agricultural</a:t>
            </a:r>
            <a:r>
              <a:rPr lang="de-DE" altLang="ru-RU" sz="2400" b="1" dirty="0"/>
              <a:t> </a:t>
            </a:r>
            <a:r>
              <a:rPr lang="de-DE" altLang="ru-RU" sz="2400" b="1" dirty="0" err="1"/>
              <a:t>Academy</a:t>
            </a:r>
            <a:endParaRPr lang="ru-RU" altLang="ru-RU" sz="2400" b="1" dirty="0"/>
          </a:p>
          <a:p>
            <a:pPr algn="ctr" eaLnBrk="1" hangingPunct="1"/>
            <a:r>
              <a:rPr lang="de-DE" altLang="ru-RU" sz="2000" b="1" dirty="0" err="1"/>
              <a:t>Faculty</a:t>
            </a:r>
            <a:r>
              <a:rPr lang="de-DE" altLang="ru-RU" sz="2000" b="1" dirty="0"/>
              <a:t> </a:t>
            </a:r>
            <a:r>
              <a:rPr lang="de-DE" altLang="ru-RU" sz="2000" b="1" dirty="0" err="1"/>
              <a:t>of</a:t>
            </a:r>
            <a:r>
              <a:rPr lang="de-DE" altLang="ru-RU" sz="2000" b="1" dirty="0"/>
              <a:t> Land Management</a:t>
            </a:r>
            <a:endParaRPr lang="ru-RU" altLang="ru-RU" sz="2000" b="1" dirty="0"/>
          </a:p>
        </p:txBody>
      </p:sp>
      <p:sp>
        <p:nvSpPr>
          <p:cNvPr id="3077" name="Text Box 7"/>
          <p:cNvSpPr txBox="1">
            <a:spLocks noChangeArrowheads="1"/>
          </p:cNvSpPr>
          <p:nvPr/>
        </p:nvSpPr>
        <p:spPr bwMode="auto">
          <a:xfrm>
            <a:off x="827584" y="4714884"/>
            <a:ext cx="648017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ru-RU" sz="2000" b="1" dirty="0"/>
              <a:t>Andrey V. </a:t>
            </a:r>
            <a:r>
              <a:rPr lang="de-DE" altLang="ru-RU" sz="2000" b="1" dirty="0" err="1"/>
              <a:t>Kolmykov</a:t>
            </a:r>
            <a:endParaRPr lang="ru-RU" altLang="ru-RU" sz="2000" b="1" dirty="0"/>
          </a:p>
          <a:p>
            <a:pPr eaLnBrk="1" hangingPunct="1"/>
            <a:r>
              <a:rPr lang="en-US" altLang="ru-RU" sz="2000" dirty="0"/>
              <a:t>Doctor of Economic Sciences, Professor, </a:t>
            </a:r>
            <a:endParaRPr lang="ru-RU" altLang="ru-RU" sz="2000" dirty="0"/>
          </a:p>
          <a:p>
            <a:pPr eaLnBrk="1" hangingPunct="1"/>
            <a:r>
              <a:rPr lang="en-US" altLang="ru-RU" sz="2000" dirty="0"/>
              <a:t>First </a:t>
            </a:r>
            <a:r>
              <a:rPr lang="en-US" altLang="ru-RU" sz="2000" dirty="0" err="1"/>
              <a:t>prorector</a:t>
            </a:r>
            <a:r>
              <a:rPr lang="en-US" altLang="ru-RU" sz="2000" dirty="0"/>
              <a:t> of Belarusian State Agricultural Academy</a:t>
            </a:r>
            <a:endParaRPr lang="ru-RU" altLang="ru-RU" sz="2000" dirty="0"/>
          </a:p>
          <a:p>
            <a:pPr eaLnBrk="1" hangingPunct="1"/>
            <a:r>
              <a:rPr lang="en-US" altLang="ru-RU" sz="2000" b="1" dirty="0" err="1"/>
              <a:t>Alexey</a:t>
            </a:r>
            <a:r>
              <a:rPr lang="de-DE" altLang="ru-RU" sz="2000" b="1" dirty="0"/>
              <a:t> N. </a:t>
            </a:r>
            <a:r>
              <a:rPr lang="de-DE" altLang="ru-RU" sz="2000" b="1" dirty="0" err="1"/>
              <a:t>Avdeev</a:t>
            </a:r>
            <a:endParaRPr lang="ru-RU" altLang="ru-RU" sz="2000" b="1" dirty="0"/>
          </a:p>
          <a:p>
            <a:pPr eaLnBrk="1" hangingPunct="1"/>
            <a:r>
              <a:rPr lang="en-US" sz="2000" dirty="0"/>
              <a:t>Assistant of the Department of Land Management</a:t>
            </a:r>
            <a:r>
              <a:rPr lang="en-US" altLang="ru-RU" sz="2000" dirty="0"/>
              <a:t>, </a:t>
            </a:r>
            <a:endParaRPr lang="ru-RU" altLang="ru-RU" sz="2000" dirty="0"/>
          </a:p>
          <a:p>
            <a:pPr eaLnBrk="1" hangingPunct="1"/>
            <a:r>
              <a:rPr lang="en-US" altLang="ru-RU" sz="2000" dirty="0"/>
              <a:t>Belarusian State Agricultural Academy</a:t>
            </a:r>
            <a:endParaRPr lang="ru-RU" altLang="ru-RU" sz="2000"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Группа 23"/>
          <p:cNvGrpSpPr/>
          <p:nvPr/>
        </p:nvGrpSpPr>
        <p:grpSpPr>
          <a:xfrm>
            <a:off x="2339752" y="2083241"/>
            <a:ext cx="4080120" cy="3202770"/>
            <a:chOff x="2719624" y="2660178"/>
            <a:chExt cx="3302053" cy="3151470"/>
          </a:xfrm>
        </p:grpSpPr>
        <p:sp>
          <p:nvSpPr>
            <p:cNvPr id="25" name="AutoShape 3"/>
            <p:cNvSpPr>
              <a:spLocks noChangeArrowheads="1"/>
            </p:cNvSpPr>
            <p:nvPr/>
          </p:nvSpPr>
          <p:spPr bwMode="gray">
            <a:xfrm rot="19505317">
              <a:off x="5158834" y="2729891"/>
              <a:ext cx="862843" cy="367938"/>
            </a:xfrm>
            <a:prstGeom prst="rightArrow">
              <a:avLst>
                <a:gd name="adj1" fmla="val 35167"/>
                <a:gd name="adj2" fmla="val 111029"/>
              </a:avLst>
            </a:prstGeom>
            <a:gradFill rotWithShape="1">
              <a:gsLst>
                <a:gs pos="0">
                  <a:srgbClr val="1F497D">
                    <a:gamma/>
                    <a:shade val="89020"/>
                    <a:invGamma/>
                    <a:alpha val="0"/>
                  </a:srgbClr>
                </a:gs>
                <a:gs pos="100000">
                  <a:srgbClr val="1F497D"/>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ndParaRPr>
            </a:p>
          </p:txBody>
        </p:sp>
        <p:sp>
          <p:nvSpPr>
            <p:cNvPr id="27" name="AutoShape 5"/>
            <p:cNvSpPr>
              <a:spLocks noChangeArrowheads="1"/>
            </p:cNvSpPr>
            <p:nvPr/>
          </p:nvSpPr>
          <p:spPr bwMode="gray">
            <a:xfrm rot="12455326">
              <a:off x="3167276" y="2671595"/>
              <a:ext cx="902278" cy="419284"/>
            </a:xfrm>
            <a:prstGeom prst="rightArrow">
              <a:avLst>
                <a:gd name="adj1" fmla="val 35167"/>
                <a:gd name="adj2" fmla="val 111029"/>
              </a:avLst>
            </a:prstGeom>
            <a:gradFill rotWithShape="1">
              <a:gsLst>
                <a:gs pos="0">
                  <a:srgbClr val="1F497D">
                    <a:gamma/>
                    <a:shade val="89020"/>
                    <a:invGamma/>
                    <a:alpha val="0"/>
                  </a:srgbClr>
                </a:gs>
                <a:gs pos="100000">
                  <a:srgbClr val="1F497D"/>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ndParaRPr>
            </a:p>
          </p:txBody>
        </p:sp>
        <p:sp>
          <p:nvSpPr>
            <p:cNvPr id="28" name="AutoShape 6"/>
            <p:cNvSpPr>
              <a:spLocks noChangeArrowheads="1"/>
            </p:cNvSpPr>
            <p:nvPr/>
          </p:nvSpPr>
          <p:spPr bwMode="gray">
            <a:xfrm rot="5400000">
              <a:off x="3849144" y="4933438"/>
              <a:ext cx="1402139" cy="354281"/>
            </a:xfrm>
            <a:prstGeom prst="rightArrow">
              <a:avLst>
                <a:gd name="adj1" fmla="val 35167"/>
                <a:gd name="adj2" fmla="val 111029"/>
              </a:avLst>
            </a:prstGeom>
            <a:gradFill rotWithShape="1">
              <a:gsLst>
                <a:gs pos="0">
                  <a:srgbClr val="1F497D">
                    <a:gamma/>
                    <a:shade val="89020"/>
                    <a:invGamma/>
                    <a:alpha val="0"/>
                  </a:srgbClr>
                </a:gs>
                <a:gs pos="100000">
                  <a:srgbClr val="1F497D"/>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ndParaRPr>
            </a:p>
          </p:txBody>
        </p:sp>
        <p:sp>
          <p:nvSpPr>
            <p:cNvPr id="30" name="AutoShape 8"/>
            <p:cNvSpPr>
              <a:spLocks noChangeArrowheads="1"/>
            </p:cNvSpPr>
            <p:nvPr/>
          </p:nvSpPr>
          <p:spPr bwMode="gray">
            <a:xfrm rot="8943922">
              <a:off x="2719624" y="4467943"/>
              <a:ext cx="1117600" cy="400171"/>
            </a:xfrm>
            <a:prstGeom prst="rightArrow">
              <a:avLst>
                <a:gd name="adj1" fmla="val 35167"/>
                <a:gd name="adj2" fmla="val 121041"/>
              </a:avLst>
            </a:prstGeom>
            <a:gradFill rotWithShape="1">
              <a:gsLst>
                <a:gs pos="0">
                  <a:srgbClr val="1F497D">
                    <a:gamma/>
                    <a:shade val="89020"/>
                    <a:invGamma/>
                    <a:alpha val="0"/>
                  </a:srgbClr>
                </a:gs>
                <a:gs pos="100000">
                  <a:srgbClr val="1F497D"/>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ndParaRPr>
            </a:p>
          </p:txBody>
        </p:sp>
        <p:sp>
          <p:nvSpPr>
            <p:cNvPr id="31" name="Oval 9"/>
            <p:cNvSpPr>
              <a:spLocks noChangeArrowheads="1"/>
            </p:cNvSpPr>
            <p:nvPr/>
          </p:nvSpPr>
          <p:spPr bwMode="gray">
            <a:xfrm>
              <a:off x="3303041" y="2660178"/>
              <a:ext cx="2574430" cy="2437774"/>
            </a:xfrm>
            <a:prstGeom prst="ellipse">
              <a:avLst/>
            </a:prstGeom>
            <a:noFill/>
            <a:ln w="38100" algn="ctr">
              <a:solidFill>
                <a:srgbClr val="1F497D"/>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ndParaRPr>
            </a:p>
          </p:txBody>
        </p:sp>
        <p:sp>
          <p:nvSpPr>
            <p:cNvPr id="32" name="Oval 28"/>
            <p:cNvSpPr>
              <a:spLocks noChangeArrowheads="1"/>
            </p:cNvSpPr>
            <p:nvPr/>
          </p:nvSpPr>
          <p:spPr bwMode="gray">
            <a:xfrm>
              <a:off x="3624263" y="2940844"/>
              <a:ext cx="1944687" cy="1944687"/>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ndParaRPr>
            </a:p>
          </p:txBody>
        </p:sp>
        <p:sp>
          <p:nvSpPr>
            <p:cNvPr id="33" name="Oval 29"/>
            <p:cNvSpPr>
              <a:spLocks noChangeArrowheads="1"/>
            </p:cNvSpPr>
            <p:nvPr/>
          </p:nvSpPr>
          <p:spPr bwMode="gray">
            <a:xfrm>
              <a:off x="3617913" y="2924969"/>
              <a:ext cx="1944687" cy="1944687"/>
            </a:xfrm>
            <a:prstGeom prst="ellipse">
              <a:avLst/>
            </a:prstGeom>
            <a:gradFill rotWithShape="1">
              <a:gsLst>
                <a:gs pos="0">
                  <a:srgbClr val="0000FF">
                    <a:alpha val="32001"/>
                  </a:srgbClr>
                </a:gs>
                <a:gs pos="100000">
                  <a:srgbClr val="0000FF">
                    <a:gamma/>
                    <a:shade val="46275"/>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ndParaRPr>
            </a:p>
          </p:txBody>
        </p:sp>
        <p:sp>
          <p:nvSpPr>
            <p:cNvPr id="34" name="Oval 30"/>
            <p:cNvSpPr>
              <a:spLocks noChangeArrowheads="1"/>
            </p:cNvSpPr>
            <p:nvPr/>
          </p:nvSpPr>
          <p:spPr bwMode="gray">
            <a:xfrm>
              <a:off x="3751263" y="3067844"/>
              <a:ext cx="1690687" cy="1690687"/>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ndParaRPr>
            </a:p>
          </p:txBody>
        </p:sp>
        <p:sp>
          <p:nvSpPr>
            <p:cNvPr id="35" name="Oval 31"/>
            <p:cNvSpPr>
              <a:spLocks noChangeArrowheads="1"/>
            </p:cNvSpPr>
            <p:nvPr/>
          </p:nvSpPr>
          <p:spPr bwMode="gray">
            <a:xfrm>
              <a:off x="3733800" y="3040856"/>
              <a:ext cx="1690688" cy="1690688"/>
            </a:xfrm>
            <a:prstGeom prst="ellipse">
              <a:avLst/>
            </a:prstGeom>
            <a:gradFill rotWithShape="1">
              <a:gsLst>
                <a:gs pos="0">
                  <a:srgbClr val="0000FF">
                    <a:gamma/>
                    <a:shade val="63529"/>
                    <a:invGamma/>
                  </a:srgbClr>
                </a:gs>
                <a:gs pos="100000">
                  <a:srgbClr val="0000FF">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ndParaRPr>
            </a:p>
          </p:txBody>
        </p:sp>
        <p:grpSp>
          <p:nvGrpSpPr>
            <p:cNvPr id="36" name="Group 44"/>
            <p:cNvGrpSpPr>
              <a:grpSpLocks/>
            </p:cNvGrpSpPr>
            <p:nvPr/>
          </p:nvGrpSpPr>
          <p:grpSpPr bwMode="auto">
            <a:xfrm>
              <a:off x="3835400" y="3151981"/>
              <a:ext cx="1522413" cy="1522413"/>
              <a:chOff x="2416" y="1798"/>
              <a:chExt cx="959" cy="959"/>
            </a:xfrm>
          </p:grpSpPr>
          <p:sp>
            <p:nvSpPr>
              <p:cNvPr id="38" name="Oval 32"/>
              <p:cNvSpPr>
                <a:spLocks noChangeArrowheads="1"/>
              </p:cNvSpPr>
              <p:nvPr/>
            </p:nvSpPr>
            <p:spPr bwMode="gray">
              <a:xfrm>
                <a:off x="2416" y="1798"/>
                <a:ext cx="959" cy="95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ndParaRPr>
              </a:p>
            </p:txBody>
          </p:sp>
          <p:sp>
            <p:nvSpPr>
              <p:cNvPr id="39" name="Oval 33"/>
              <p:cNvSpPr>
                <a:spLocks noChangeArrowheads="1"/>
              </p:cNvSpPr>
              <p:nvPr/>
            </p:nvSpPr>
            <p:spPr bwMode="gray">
              <a:xfrm>
                <a:off x="2430" y="1810"/>
                <a:ext cx="927" cy="928"/>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ndParaRPr>
              </a:p>
            </p:txBody>
          </p:sp>
          <p:sp>
            <p:nvSpPr>
              <p:cNvPr id="40" name="Oval 34"/>
              <p:cNvSpPr>
                <a:spLocks noChangeArrowheads="1"/>
              </p:cNvSpPr>
              <p:nvPr/>
            </p:nvSpPr>
            <p:spPr bwMode="gray">
              <a:xfrm>
                <a:off x="2441" y="1816"/>
                <a:ext cx="906" cy="904"/>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ndParaRPr>
              </a:p>
            </p:txBody>
          </p:sp>
          <p:sp>
            <p:nvSpPr>
              <p:cNvPr id="41" name="Oval 35"/>
              <p:cNvSpPr>
                <a:spLocks noChangeArrowheads="1"/>
              </p:cNvSpPr>
              <p:nvPr/>
            </p:nvSpPr>
            <p:spPr bwMode="gray">
              <a:xfrm>
                <a:off x="2451" y="1825"/>
                <a:ext cx="861" cy="845"/>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ndParaRPr>
              </a:p>
            </p:txBody>
          </p:sp>
          <p:sp>
            <p:nvSpPr>
              <p:cNvPr id="42" name="Oval 36"/>
              <p:cNvSpPr>
                <a:spLocks noChangeArrowheads="1"/>
              </p:cNvSpPr>
              <p:nvPr/>
            </p:nvSpPr>
            <p:spPr bwMode="gray">
              <a:xfrm>
                <a:off x="2502" y="1848"/>
                <a:ext cx="765" cy="687"/>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ndParaRPr>
              </a:p>
            </p:txBody>
          </p:sp>
        </p:grpSp>
      </p:grpSp>
      <p:sp>
        <p:nvSpPr>
          <p:cNvPr id="43" name="Прямоугольник 42"/>
          <p:cNvSpPr/>
          <p:nvPr/>
        </p:nvSpPr>
        <p:spPr>
          <a:xfrm>
            <a:off x="3563888" y="2996952"/>
            <a:ext cx="2164374" cy="646331"/>
          </a:xfrm>
          <a:prstGeom prst="rect">
            <a:avLst/>
          </a:prstGeom>
        </p:spPr>
        <p:txBody>
          <a:bodyPr wrap="none">
            <a:spAutoFit/>
          </a:bodyPr>
          <a:lstStyle/>
          <a:p>
            <a:pPr algn="ctr">
              <a:lnSpc>
                <a:spcPct val="90000"/>
              </a:lnSpc>
            </a:pPr>
            <a:r>
              <a:rPr lang="de-DE" sz="2000" b="1" dirty="0" err="1"/>
              <a:t>Planning</a:t>
            </a:r>
            <a:endParaRPr lang="de-DE" sz="2000" b="1" dirty="0"/>
          </a:p>
          <a:p>
            <a:pPr algn="ctr">
              <a:lnSpc>
                <a:spcPct val="90000"/>
              </a:lnSpc>
            </a:pPr>
            <a:r>
              <a:rPr lang="de-DE" sz="2000" b="1" dirty="0"/>
              <a:t> </a:t>
            </a:r>
            <a:r>
              <a:rPr lang="de-DE" sz="2000" b="1" dirty="0" err="1"/>
              <a:t>documentation</a:t>
            </a:r>
            <a:r>
              <a:rPr lang="de-DE" sz="2000" b="1" dirty="0"/>
              <a:t> </a:t>
            </a:r>
            <a:endParaRPr lang="ru-RU" sz="2000" b="1" dirty="0"/>
          </a:p>
        </p:txBody>
      </p:sp>
      <p:sp>
        <p:nvSpPr>
          <p:cNvPr id="46" name="AutoShape 8"/>
          <p:cNvSpPr>
            <a:spLocks noChangeArrowheads="1"/>
          </p:cNvSpPr>
          <p:nvPr/>
        </p:nvSpPr>
        <p:spPr bwMode="gray">
          <a:xfrm rot="2326130">
            <a:off x="5622235" y="3946791"/>
            <a:ext cx="1378661" cy="389629"/>
          </a:xfrm>
          <a:prstGeom prst="rightArrow">
            <a:avLst>
              <a:gd name="adj1" fmla="val 35167"/>
              <a:gd name="adj2" fmla="val 121041"/>
            </a:avLst>
          </a:prstGeom>
          <a:gradFill rotWithShape="1">
            <a:gsLst>
              <a:gs pos="0">
                <a:srgbClr val="1F497D">
                  <a:gamma/>
                  <a:shade val="89020"/>
                  <a:invGamma/>
                  <a:alpha val="0"/>
                </a:srgbClr>
              </a:gs>
              <a:gs pos="100000">
                <a:srgbClr val="1F497D"/>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black"/>
              </a:solidFill>
              <a:effectLst/>
              <a:uLnTx/>
              <a:uFillTx/>
              <a:latin typeface="Calibri"/>
            </a:endParaRPr>
          </a:p>
        </p:txBody>
      </p:sp>
      <p:sp>
        <p:nvSpPr>
          <p:cNvPr id="47" name="Прямоугольник 46"/>
          <p:cNvSpPr/>
          <p:nvPr/>
        </p:nvSpPr>
        <p:spPr>
          <a:xfrm>
            <a:off x="220260" y="692696"/>
            <a:ext cx="2695556" cy="140472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geography-specific land-use and land conservation patterns</a:t>
            </a:r>
            <a:endParaRPr lang="ru-RU" b="1" dirty="0"/>
          </a:p>
        </p:txBody>
      </p:sp>
      <p:sp>
        <p:nvSpPr>
          <p:cNvPr id="49" name="Прямоугольник 48"/>
          <p:cNvSpPr/>
          <p:nvPr/>
        </p:nvSpPr>
        <p:spPr>
          <a:xfrm>
            <a:off x="6409728" y="678516"/>
            <a:ext cx="2695556" cy="140472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land management schemes of administrative-territorial and geographical units</a:t>
            </a:r>
            <a:endParaRPr lang="ru-RU" b="1" dirty="0"/>
          </a:p>
        </p:txBody>
      </p:sp>
      <p:sp>
        <p:nvSpPr>
          <p:cNvPr id="50" name="Прямоугольник 49"/>
          <p:cNvSpPr/>
          <p:nvPr/>
        </p:nvSpPr>
        <p:spPr>
          <a:xfrm>
            <a:off x="6315753" y="4725144"/>
            <a:ext cx="2695556" cy="140472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err="1"/>
              <a:t>interfarm</a:t>
            </a:r>
            <a:r>
              <a:rPr lang="en-US" b="1" dirty="0"/>
              <a:t>  and </a:t>
            </a:r>
            <a:r>
              <a:rPr lang="en-US" b="1" dirty="0" err="1"/>
              <a:t>intrafarm</a:t>
            </a:r>
            <a:r>
              <a:rPr lang="en-US" b="1" dirty="0"/>
              <a:t> land regulation schemes</a:t>
            </a:r>
            <a:endParaRPr lang="ru-RU" b="1" dirty="0"/>
          </a:p>
        </p:txBody>
      </p:sp>
      <p:sp>
        <p:nvSpPr>
          <p:cNvPr id="51" name="Прямоугольник 50"/>
          <p:cNvSpPr/>
          <p:nvPr/>
        </p:nvSpPr>
        <p:spPr>
          <a:xfrm>
            <a:off x="334667" y="4653136"/>
            <a:ext cx="2695556" cy="140472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projects of organization of land areas of different territorial entities</a:t>
            </a:r>
            <a:endParaRPr lang="ru-RU" b="1" dirty="0"/>
          </a:p>
        </p:txBody>
      </p:sp>
      <p:sp>
        <p:nvSpPr>
          <p:cNvPr id="52" name="Прямоугольник 51"/>
          <p:cNvSpPr/>
          <p:nvPr/>
        </p:nvSpPr>
        <p:spPr>
          <a:xfrm>
            <a:off x="3316604" y="5301208"/>
            <a:ext cx="2695556" cy="140472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projects connected with land protection and land reclamation</a:t>
            </a:r>
            <a:endParaRPr lang="ru-RU" b="1" dirty="0"/>
          </a:p>
        </p:txBody>
      </p:sp>
    </p:spTree>
    <p:extLst>
      <p:ext uri="{BB962C8B-B14F-4D97-AF65-F5344CB8AC3E}">
        <p14:creationId xmlns:p14="http://schemas.microsoft.com/office/powerpoint/2010/main" val="41868294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6">
            <a:extLst>
              <a:ext uri="{FF2B5EF4-FFF2-40B4-BE49-F238E27FC236}">
                <a16:creationId xmlns:a16="http://schemas.microsoft.com/office/drawing/2014/main" id="{00000000-0008-0000-0200-000002000000}"/>
              </a:ext>
            </a:extLst>
          </p:cNvPr>
          <p:cNvGraphicFramePr/>
          <p:nvPr/>
        </p:nvGraphicFramePr>
        <p:xfrm>
          <a:off x="214282" y="1071546"/>
          <a:ext cx="8715436" cy="5357850"/>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500034" y="357166"/>
            <a:ext cx="8286808" cy="707886"/>
          </a:xfrm>
          <a:prstGeom prst="rect">
            <a:avLst/>
          </a:prstGeom>
        </p:spPr>
        <p:txBody>
          <a:bodyPr wrap="square">
            <a:spAutoFit/>
          </a:bodyPr>
          <a:lstStyle/>
          <a:p>
            <a:pPr algn="ctr"/>
            <a:r>
              <a:rPr lang="en-US" sz="2000" dirty="0">
                <a:solidFill>
                  <a:schemeClr val="accent1">
                    <a:lumMod val="50000"/>
                  </a:schemeClr>
                </a:solidFill>
              </a:rPr>
              <a:t>Composition and structure of the land fund of the republic in the context of land categories as of</a:t>
            </a:r>
            <a:r>
              <a:rPr lang="ru-RU" sz="2000" dirty="0">
                <a:solidFill>
                  <a:schemeClr val="accent1">
                    <a:lumMod val="50000"/>
                  </a:schemeClr>
                </a:solidFill>
              </a:rPr>
              <a:t> </a:t>
            </a:r>
            <a:r>
              <a:rPr lang="en-US" sz="2000" dirty="0">
                <a:solidFill>
                  <a:schemeClr val="accent1">
                    <a:lumMod val="50000"/>
                  </a:schemeClr>
                </a:solidFill>
              </a:rPr>
              <a:t> 01.01.2020</a:t>
            </a:r>
            <a:endParaRPr lang="be-BY" sz="2000" dirty="0">
              <a:solidFill>
                <a:schemeClr val="accent1">
                  <a:lumMod val="50000"/>
                </a:schemeClr>
              </a:solidFill>
            </a:endParaRPr>
          </a:p>
        </p:txBody>
      </p:sp>
    </p:spTree>
    <p:extLst>
      <p:ext uri="{BB962C8B-B14F-4D97-AF65-F5344CB8AC3E}">
        <p14:creationId xmlns:p14="http://schemas.microsoft.com/office/powerpoint/2010/main" val="297262168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6">
            <a:extLst>
              <a:ext uri="{FF2B5EF4-FFF2-40B4-BE49-F238E27FC236}">
                <a16:creationId xmlns:a16="http://schemas.microsoft.com/office/drawing/2014/main" id="{00000000-0008-0000-0200-000002000000}"/>
              </a:ext>
            </a:extLst>
          </p:cNvPr>
          <p:cNvGraphicFramePr/>
          <p:nvPr/>
        </p:nvGraphicFramePr>
        <p:xfrm>
          <a:off x="214282" y="1071546"/>
          <a:ext cx="8715436" cy="5357850"/>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500034" y="357166"/>
            <a:ext cx="8286808" cy="707886"/>
          </a:xfrm>
          <a:prstGeom prst="rect">
            <a:avLst/>
          </a:prstGeom>
        </p:spPr>
        <p:txBody>
          <a:bodyPr wrap="square">
            <a:spAutoFit/>
          </a:bodyPr>
          <a:lstStyle/>
          <a:p>
            <a:pPr algn="ctr"/>
            <a:r>
              <a:rPr lang="en-US" sz="2000" dirty="0">
                <a:solidFill>
                  <a:schemeClr val="accent1">
                    <a:lumMod val="50000"/>
                  </a:schemeClr>
                </a:solidFill>
              </a:rPr>
              <a:t>Composition and structure of the land fund of the republic in the context of land types as of 01.01.2020</a:t>
            </a:r>
            <a:endParaRPr lang="be-BY" sz="2000" dirty="0">
              <a:solidFill>
                <a:schemeClr val="accent1">
                  <a:lumMod val="50000"/>
                </a:schemeClr>
              </a:solidFill>
            </a:endParaRPr>
          </a:p>
        </p:txBody>
      </p:sp>
      <p:graphicFrame>
        <p:nvGraphicFramePr>
          <p:cNvPr id="4" name="Диаграмма 3">
            <a:extLst>
              <a:ext uri="{FF2B5EF4-FFF2-40B4-BE49-F238E27FC236}">
                <a16:creationId xmlns:a16="http://schemas.microsoft.com/office/drawing/2014/main" id="{00000000-0008-0000-0100-000004000000}"/>
              </a:ext>
            </a:extLst>
          </p:cNvPr>
          <p:cNvGraphicFramePr/>
          <p:nvPr/>
        </p:nvGraphicFramePr>
        <p:xfrm>
          <a:off x="285720" y="1142984"/>
          <a:ext cx="8501122" cy="54875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262168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7158" y="664375"/>
            <a:ext cx="8358246" cy="535531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dirty="0"/>
              <a:t> </a:t>
            </a:r>
            <a:r>
              <a:rPr lang="en-US" dirty="0"/>
              <a:t>The state owns 20683.6 thousand hectares or 99.6% of the total area of ​​the land fund of the republic, private property - 76.4 thousand hectares or 0.4%.</a:t>
            </a:r>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dirty="0"/>
              <a:t>    </a:t>
            </a:r>
            <a:r>
              <a:rPr lang="en-US" dirty="0"/>
              <a:t>Of the 76.4 thousand hectares of land transferred to private ownership - 28.0 thousand hectares or 36.6% of their total land area of ​​citizens provided for the construction and maintenance of a residential building; 27.2 thousand hectares - 35.6% - land provided to citizens for running a personal subsidiary farm; 21.1 thousand hectares or 27.6% - land of citizens provided for gardening and summer cottage construction.</a:t>
            </a:r>
            <a:endParaRPr lang="ru-RU"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166" y="1643050"/>
            <a:ext cx="6121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40753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Users\LEX\Desktop\презентация КОЛМЫКОВ\000003443.png"/>
          <p:cNvPicPr>
            <a:picLocks noChangeAspect="1" noChangeArrowheads="1"/>
          </p:cNvPicPr>
          <p:nvPr/>
        </p:nvPicPr>
        <p:blipFill>
          <a:blip r:embed="rId3"/>
          <a:srcRect/>
          <a:stretch>
            <a:fillRect/>
          </a:stretch>
        </p:blipFill>
        <p:spPr bwMode="auto">
          <a:xfrm>
            <a:off x="5357818" y="2285992"/>
            <a:ext cx="3605127" cy="4429156"/>
          </a:xfrm>
          <a:prstGeom prst="rect">
            <a:avLst/>
          </a:prstGeom>
          <a:noFill/>
        </p:spPr>
      </p:pic>
      <p:sp>
        <p:nvSpPr>
          <p:cNvPr id="5" name="Rectangle 1"/>
          <p:cNvSpPr>
            <a:spLocks noChangeArrowheads="1"/>
          </p:cNvSpPr>
          <p:nvPr/>
        </p:nvSpPr>
        <p:spPr bwMode="auto">
          <a:xfrm>
            <a:off x="357158" y="1000108"/>
            <a:ext cx="8358246" cy="147732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dirty="0"/>
              <a:t> </a:t>
            </a:r>
            <a:r>
              <a:rPr lang="en-US" dirty="0"/>
              <a:t>The largest land users in the agro-industrial complex of the republic are agricultural organizations. Their total number as of 01.01.2020 amounted to 2073 organizations, and the occupied area - 8854.4 thousand hectares, including arable land - 4999.5 thousand hectares. The average area of ​​the farm is 4271.3 hectares, incl. 3558.7 hectares of agricultural land.</a:t>
            </a:r>
            <a:endParaRPr lang="ru-RU" dirty="0"/>
          </a:p>
        </p:txBody>
      </p:sp>
      <p:sp>
        <p:nvSpPr>
          <p:cNvPr id="6" name="Rectangle 1"/>
          <p:cNvSpPr>
            <a:spLocks noChangeArrowheads="1"/>
          </p:cNvSpPr>
          <p:nvPr/>
        </p:nvSpPr>
        <p:spPr bwMode="auto">
          <a:xfrm>
            <a:off x="357158" y="2432819"/>
            <a:ext cx="5357850" cy="313932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dirty="0"/>
              <a:t>   </a:t>
            </a:r>
            <a:r>
              <a:rPr lang="en-US" dirty="0"/>
              <a:t>3042 farms have been created in the republic, the total area of ​​land of which is 248.6 thousand hectares, including 150.7 thousand hectares of arable land. The average size of a farm was 87.7 hectares, and for arable land - 49.5 hectares. </a:t>
            </a:r>
            <a:endParaRPr lang="ru-RU" dirty="0"/>
          </a:p>
          <a:p>
            <a:r>
              <a:rPr lang="ru-RU" dirty="0"/>
              <a:t>   </a:t>
            </a:r>
            <a:r>
              <a:rPr lang="en-US" dirty="0"/>
              <a:t>75.4 thousand hectares of land of farm or 30.3% of their total area are on the right of life-long inherited possession, 135.6 thousand hectares or 54.5% are in permanent use. The rest 37.6 thousand hectares or 15.1% in lease and temporary use.</a:t>
            </a:r>
            <a:endParaRPr kumimoji="0" lang="ru-RU"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7262168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9"/>
            <a:ext cx="8280920" cy="950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r>
              <a:rPr lang="en-US" sz="2400" b="1" dirty="0">
                <a:solidFill>
                  <a:schemeClr val="accent1">
                    <a:lumMod val="50000"/>
                  </a:schemeClr>
                </a:solidFill>
              </a:rPr>
              <a:t>Indicators of cadastral valuation of agricultural lands of the Republic of Belarus and its regions </a:t>
            </a:r>
            <a:endParaRPr lang="ru-RU" sz="2400" b="1" dirty="0">
              <a:solidFill>
                <a:schemeClr val="accent1">
                  <a:lumMod val="50000"/>
                </a:schemeClr>
              </a:solidFill>
            </a:endParaRPr>
          </a:p>
        </p:txBody>
      </p:sp>
      <p:graphicFrame>
        <p:nvGraphicFramePr>
          <p:cNvPr id="5" name="Таблица 4"/>
          <p:cNvGraphicFramePr>
            <a:graphicFrameLocks noGrp="1"/>
          </p:cNvGraphicFramePr>
          <p:nvPr/>
        </p:nvGraphicFramePr>
        <p:xfrm>
          <a:off x="285720" y="1714490"/>
          <a:ext cx="8643998" cy="3714771"/>
        </p:xfrm>
        <a:graphic>
          <a:graphicData uri="http://schemas.openxmlformats.org/drawingml/2006/table">
            <a:tbl>
              <a:tblPr/>
              <a:tblGrid>
                <a:gridCol w="2433210">
                  <a:extLst>
                    <a:ext uri="{9D8B030D-6E8A-4147-A177-3AD203B41FA5}">
                      <a16:colId xmlns:a16="http://schemas.microsoft.com/office/drawing/2014/main" val="20000"/>
                    </a:ext>
                  </a:extLst>
                </a:gridCol>
                <a:gridCol w="1757213">
                  <a:extLst>
                    <a:ext uri="{9D8B030D-6E8A-4147-A177-3AD203B41FA5}">
                      <a16:colId xmlns:a16="http://schemas.microsoft.com/office/drawing/2014/main" val="20001"/>
                    </a:ext>
                  </a:extLst>
                </a:gridCol>
                <a:gridCol w="1616101">
                  <a:extLst>
                    <a:ext uri="{9D8B030D-6E8A-4147-A177-3AD203B41FA5}">
                      <a16:colId xmlns:a16="http://schemas.microsoft.com/office/drawing/2014/main" val="20002"/>
                    </a:ext>
                  </a:extLst>
                </a:gridCol>
                <a:gridCol w="1486432">
                  <a:extLst>
                    <a:ext uri="{9D8B030D-6E8A-4147-A177-3AD203B41FA5}">
                      <a16:colId xmlns:a16="http://schemas.microsoft.com/office/drawing/2014/main" val="20003"/>
                    </a:ext>
                  </a:extLst>
                </a:gridCol>
                <a:gridCol w="1351042">
                  <a:extLst>
                    <a:ext uri="{9D8B030D-6E8A-4147-A177-3AD203B41FA5}">
                      <a16:colId xmlns:a16="http://schemas.microsoft.com/office/drawing/2014/main" val="20004"/>
                    </a:ext>
                  </a:extLst>
                </a:gridCol>
              </a:tblGrid>
              <a:tr h="742955">
                <a:tc rowSpan="2">
                  <a:txBody>
                    <a:bodyPr/>
                    <a:lstStyle/>
                    <a:p>
                      <a:pPr algn="ctr" hangingPunct="0">
                        <a:spcAft>
                          <a:spcPts val="0"/>
                        </a:spcAft>
                      </a:pPr>
                      <a:r>
                        <a:rPr lang="ru-RU" sz="1800" b="1" dirty="0" err="1">
                          <a:latin typeface="Times New Roman"/>
                          <a:ea typeface="Times New Roman"/>
                        </a:rPr>
                        <a:t>Name</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hangingPunct="0">
                        <a:spcAft>
                          <a:spcPts val="0"/>
                        </a:spcAft>
                      </a:pPr>
                      <a:r>
                        <a:rPr lang="en-US" sz="1800" b="1">
                          <a:solidFill>
                            <a:srgbClr val="000000"/>
                          </a:solidFill>
                          <a:latin typeface="Times New Roman"/>
                          <a:ea typeface="Times New Roman"/>
                        </a:rPr>
                        <a:t>Total score of the cadastral assessment</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e-BY"/>
                    </a:p>
                  </a:txBody>
                  <a:tcPr/>
                </a:tc>
                <a:tc gridSpan="2">
                  <a:txBody>
                    <a:bodyPr/>
                    <a:lstStyle/>
                    <a:p>
                      <a:pPr algn="ctr" hangingPunct="0">
                        <a:spcAft>
                          <a:spcPts val="0"/>
                        </a:spcAft>
                      </a:pPr>
                      <a:r>
                        <a:rPr lang="ru-RU" sz="1800" b="1" dirty="0" err="1">
                          <a:solidFill>
                            <a:srgbClr val="000000"/>
                          </a:solidFill>
                          <a:latin typeface="Times New Roman"/>
                          <a:ea typeface="Times New Roman"/>
                        </a:rPr>
                        <a:t>Score</a:t>
                      </a:r>
                      <a:r>
                        <a:rPr lang="ru-RU" sz="1800" b="1" dirty="0">
                          <a:solidFill>
                            <a:srgbClr val="000000"/>
                          </a:solidFill>
                          <a:latin typeface="Times New Roman"/>
                          <a:ea typeface="Times New Roman"/>
                        </a:rPr>
                        <a:t> </a:t>
                      </a:r>
                      <a:r>
                        <a:rPr lang="ru-RU" sz="1800" b="1" dirty="0" err="1">
                          <a:solidFill>
                            <a:srgbClr val="000000"/>
                          </a:solidFill>
                          <a:latin typeface="Times New Roman"/>
                          <a:ea typeface="Times New Roman"/>
                        </a:rPr>
                        <a:t>of</a:t>
                      </a:r>
                      <a:r>
                        <a:rPr lang="ru-RU" sz="1800" b="1" dirty="0">
                          <a:solidFill>
                            <a:srgbClr val="000000"/>
                          </a:solidFill>
                          <a:latin typeface="Times New Roman"/>
                          <a:ea typeface="Times New Roman"/>
                        </a:rPr>
                        <a:t> </a:t>
                      </a:r>
                      <a:r>
                        <a:rPr lang="ru-RU" sz="1800" b="1" dirty="0" err="1">
                          <a:solidFill>
                            <a:srgbClr val="000000"/>
                          </a:solidFill>
                          <a:latin typeface="Times New Roman"/>
                          <a:ea typeface="Times New Roman"/>
                        </a:rPr>
                        <a:t>soil</a:t>
                      </a:r>
                      <a:r>
                        <a:rPr lang="ru-RU" sz="1800" b="1" dirty="0">
                          <a:solidFill>
                            <a:srgbClr val="000000"/>
                          </a:solidFill>
                          <a:latin typeface="Times New Roman"/>
                          <a:ea typeface="Times New Roman"/>
                        </a:rPr>
                        <a:t> </a:t>
                      </a:r>
                      <a:r>
                        <a:rPr lang="ru-RU" sz="1800" b="1" dirty="0" err="1">
                          <a:solidFill>
                            <a:srgbClr val="000000"/>
                          </a:solidFill>
                          <a:latin typeface="Times New Roman"/>
                          <a:ea typeface="Times New Roman"/>
                        </a:rPr>
                        <a:t>fertility</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e-BY"/>
                    </a:p>
                  </a:txBody>
                  <a:tcPr/>
                </a:tc>
                <a:extLst>
                  <a:ext uri="{0D108BD9-81ED-4DB2-BD59-A6C34878D82A}">
                    <a16:rowId xmlns:a16="http://schemas.microsoft.com/office/drawing/2014/main" val="10000"/>
                  </a:ext>
                </a:extLst>
              </a:tr>
              <a:tr h="371477">
                <a:tc vMerge="1">
                  <a:txBody>
                    <a:bodyPr/>
                    <a:lstStyle/>
                    <a:p>
                      <a:endParaRPr lang="be-BY"/>
                    </a:p>
                  </a:txBody>
                  <a:tcPr/>
                </a:tc>
                <a:tc>
                  <a:txBody>
                    <a:bodyPr/>
                    <a:lstStyle/>
                    <a:p>
                      <a:pPr algn="ctr" hangingPunct="0">
                        <a:spcAft>
                          <a:spcPts val="0"/>
                        </a:spcAft>
                      </a:pPr>
                      <a:r>
                        <a:rPr lang="en-US" sz="1800" b="1" dirty="0">
                          <a:latin typeface="Times New Roman"/>
                          <a:ea typeface="Times New Roman"/>
                        </a:rPr>
                        <a:t>F</a:t>
                      </a:r>
                      <a:r>
                        <a:rPr lang="ru-RU" sz="1800" b="1" dirty="0" err="1">
                          <a:latin typeface="Times New Roman"/>
                          <a:ea typeface="Times New Roman"/>
                        </a:rPr>
                        <a:t>irst</a:t>
                      </a:r>
                      <a:r>
                        <a:rPr lang="en-US" sz="1800" b="1" dirty="0">
                          <a:latin typeface="Times New Roman"/>
                          <a:ea typeface="Times New Roman"/>
                        </a:rPr>
                        <a:t> </a:t>
                      </a:r>
                      <a:r>
                        <a:rPr lang="ru-RU" sz="1800" b="1" dirty="0" err="1">
                          <a:latin typeface="Times New Roman"/>
                          <a:ea typeface="Times New Roman"/>
                        </a:rPr>
                        <a:t>tour</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b="1" dirty="0">
                          <a:latin typeface="Times New Roman"/>
                          <a:ea typeface="Times New Roman"/>
                        </a:rPr>
                        <a:t>S</a:t>
                      </a:r>
                      <a:r>
                        <a:rPr lang="ru-RU" sz="1800" b="1" dirty="0" err="1">
                          <a:latin typeface="Times New Roman"/>
                          <a:ea typeface="Times New Roman"/>
                        </a:rPr>
                        <a:t>econd</a:t>
                      </a:r>
                      <a:r>
                        <a:rPr lang="en-US" sz="1800" b="1" dirty="0">
                          <a:latin typeface="Times New Roman"/>
                          <a:ea typeface="Times New Roman"/>
                        </a:rPr>
                        <a:t> </a:t>
                      </a:r>
                      <a:r>
                        <a:rPr lang="ru-RU" sz="1800" b="1" dirty="0" err="1">
                          <a:latin typeface="Times New Roman"/>
                          <a:ea typeface="Times New Roman"/>
                        </a:rPr>
                        <a:t>tour</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b="1" dirty="0">
                          <a:latin typeface="Times New Roman"/>
                          <a:ea typeface="Times New Roman"/>
                        </a:rPr>
                        <a:t>F</a:t>
                      </a:r>
                      <a:r>
                        <a:rPr lang="ru-RU" sz="1800" b="1" dirty="0" err="1">
                          <a:latin typeface="Times New Roman"/>
                          <a:ea typeface="Times New Roman"/>
                        </a:rPr>
                        <a:t>irst</a:t>
                      </a:r>
                      <a:r>
                        <a:rPr lang="en-US" sz="1800" b="1" dirty="0">
                          <a:latin typeface="Times New Roman"/>
                          <a:ea typeface="Times New Roman"/>
                        </a:rPr>
                        <a:t> </a:t>
                      </a:r>
                      <a:r>
                        <a:rPr lang="ru-RU" sz="1800" b="1" dirty="0" err="1">
                          <a:latin typeface="Times New Roman"/>
                          <a:ea typeface="Times New Roman"/>
                        </a:rPr>
                        <a:t>tour</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800" b="1" dirty="0">
                          <a:latin typeface="Times New Roman"/>
                          <a:ea typeface="Times New Roman"/>
                        </a:rPr>
                        <a:t>S</a:t>
                      </a:r>
                      <a:r>
                        <a:rPr lang="ru-RU" sz="1800" b="1" dirty="0" err="1">
                          <a:latin typeface="Times New Roman"/>
                          <a:ea typeface="Times New Roman"/>
                        </a:rPr>
                        <a:t>econd</a:t>
                      </a:r>
                      <a:r>
                        <a:rPr lang="en-US" sz="1800" b="1" dirty="0">
                          <a:latin typeface="Times New Roman"/>
                          <a:ea typeface="Times New Roman"/>
                        </a:rPr>
                        <a:t> </a:t>
                      </a:r>
                      <a:r>
                        <a:rPr lang="ru-RU" sz="1800" b="1" dirty="0" err="1">
                          <a:latin typeface="Times New Roman"/>
                          <a:ea typeface="Times New Roman"/>
                        </a:rPr>
                        <a:t>tour</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1477">
                <a:tc>
                  <a:txBody>
                    <a:bodyPr/>
                    <a:lstStyle/>
                    <a:p>
                      <a:pPr hangingPunct="0">
                        <a:spcAft>
                          <a:spcPts val="0"/>
                        </a:spcAft>
                      </a:pPr>
                      <a:r>
                        <a:rPr lang="ru-RU" sz="1800" dirty="0" err="1">
                          <a:latin typeface="Times New Roman"/>
                          <a:ea typeface="Times New Roman"/>
                        </a:rPr>
                        <a:t>Brest</a:t>
                      </a:r>
                      <a:r>
                        <a:rPr lang="ru-RU" sz="1800" dirty="0">
                          <a:latin typeface="Times New Roman"/>
                          <a:ea typeface="Times New Roman"/>
                        </a:rPr>
                        <a:t> </a:t>
                      </a:r>
                      <a:r>
                        <a:rPr lang="ru-RU" sz="1800" dirty="0" err="1">
                          <a:latin typeface="Times New Roman"/>
                          <a:ea typeface="Times New Roman"/>
                        </a:rPr>
                        <a:t>region</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29.7</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30.6</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29.5</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30.2</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1477">
                <a:tc>
                  <a:txBody>
                    <a:bodyPr/>
                    <a:lstStyle/>
                    <a:p>
                      <a:pPr hangingPunct="0">
                        <a:spcAft>
                          <a:spcPts val="0"/>
                        </a:spcAft>
                      </a:pPr>
                      <a:r>
                        <a:rPr lang="ru-RU" sz="1800" dirty="0" err="1">
                          <a:latin typeface="Times New Roman"/>
                          <a:ea typeface="Times New Roman"/>
                        </a:rPr>
                        <a:t>Vitebsk</a:t>
                      </a:r>
                      <a:r>
                        <a:rPr lang="ru-RU" sz="1800" dirty="0">
                          <a:latin typeface="Times New Roman"/>
                          <a:ea typeface="Times New Roman"/>
                        </a:rPr>
                        <a:t> </a:t>
                      </a:r>
                      <a:r>
                        <a:rPr lang="ru-RU" sz="1800" dirty="0" err="1">
                          <a:latin typeface="Times New Roman"/>
                          <a:ea typeface="Times New Roman"/>
                        </a:rPr>
                        <a:t>region</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24.8</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23.3</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25.7</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25.8</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1477">
                <a:tc>
                  <a:txBody>
                    <a:bodyPr/>
                    <a:lstStyle/>
                    <a:p>
                      <a:pPr hangingPunct="0">
                        <a:spcAft>
                          <a:spcPts val="0"/>
                        </a:spcAft>
                      </a:pPr>
                      <a:r>
                        <a:rPr lang="ru-RU" sz="1800" dirty="0" err="1">
                          <a:latin typeface="Times New Roman"/>
                          <a:ea typeface="Times New Roman"/>
                        </a:rPr>
                        <a:t>Gomel</a:t>
                      </a:r>
                      <a:r>
                        <a:rPr lang="ru-RU" sz="1800" dirty="0">
                          <a:latin typeface="Times New Roman"/>
                          <a:ea typeface="Times New Roman"/>
                        </a:rPr>
                        <a:t> </a:t>
                      </a:r>
                      <a:r>
                        <a:rPr lang="ru-RU" sz="1800" dirty="0" err="1">
                          <a:latin typeface="Times New Roman"/>
                          <a:ea typeface="Times New Roman"/>
                        </a:rPr>
                        <a:t>region</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27.8</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26.9</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27.6</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27.3</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1477">
                <a:tc>
                  <a:txBody>
                    <a:bodyPr/>
                    <a:lstStyle/>
                    <a:p>
                      <a:pPr hangingPunct="0">
                        <a:spcAft>
                          <a:spcPts val="0"/>
                        </a:spcAft>
                      </a:pPr>
                      <a:r>
                        <a:rPr lang="ru-RU" sz="1800" dirty="0" err="1">
                          <a:latin typeface="Times New Roman"/>
                          <a:ea typeface="Times New Roman"/>
                        </a:rPr>
                        <a:t>Grodno</a:t>
                      </a:r>
                      <a:r>
                        <a:rPr lang="ru-RU" sz="1800" dirty="0">
                          <a:latin typeface="Times New Roman"/>
                          <a:ea typeface="Times New Roman"/>
                        </a:rPr>
                        <a:t> </a:t>
                      </a:r>
                      <a:r>
                        <a:rPr lang="ru-RU" sz="1800" dirty="0" err="1">
                          <a:latin typeface="Times New Roman"/>
                          <a:ea typeface="Times New Roman"/>
                        </a:rPr>
                        <a:t>region</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31.7</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32.3</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31.7</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32.9</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1477">
                <a:tc>
                  <a:txBody>
                    <a:bodyPr/>
                    <a:lstStyle/>
                    <a:p>
                      <a:pPr hangingPunct="0">
                        <a:spcAft>
                          <a:spcPts val="0"/>
                        </a:spcAft>
                      </a:pPr>
                      <a:r>
                        <a:rPr lang="ru-RU" sz="1800" dirty="0" err="1">
                          <a:latin typeface="Times New Roman"/>
                          <a:ea typeface="Times New Roman"/>
                        </a:rPr>
                        <a:t>Minsk</a:t>
                      </a:r>
                      <a:r>
                        <a:rPr lang="ru-RU" sz="1800" dirty="0">
                          <a:latin typeface="Times New Roman"/>
                          <a:ea typeface="Times New Roman"/>
                        </a:rPr>
                        <a:t> </a:t>
                      </a:r>
                      <a:r>
                        <a:rPr lang="en-US" sz="1800" dirty="0">
                          <a:latin typeface="Times New Roman"/>
                          <a:ea typeface="Times New Roman"/>
                        </a:rPr>
                        <a:t>r</a:t>
                      </a:r>
                      <a:r>
                        <a:rPr lang="ru-RU" sz="1800" dirty="0" err="1">
                          <a:latin typeface="Times New Roman"/>
                          <a:ea typeface="Times New Roman"/>
                        </a:rPr>
                        <a:t>egion</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30.7</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31.0</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30.3</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31.3</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1477">
                <a:tc>
                  <a:txBody>
                    <a:bodyPr/>
                    <a:lstStyle/>
                    <a:p>
                      <a:pPr hangingPunct="0">
                        <a:spcAft>
                          <a:spcPts val="0"/>
                        </a:spcAft>
                      </a:pPr>
                      <a:r>
                        <a:rPr lang="ru-RU" sz="1800" dirty="0" err="1">
                          <a:latin typeface="Times New Roman"/>
                          <a:ea typeface="Times New Roman"/>
                        </a:rPr>
                        <a:t>Mogilev</a:t>
                      </a:r>
                      <a:r>
                        <a:rPr lang="en-US" sz="1800" dirty="0">
                          <a:latin typeface="Times New Roman"/>
                          <a:ea typeface="Times New Roman"/>
                        </a:rPr>
                        <a:t> </a:t>
                      </a:r>
                      <a:r>
                        <a:rPr lang="ru-RU" sz="1800" dirty="0" err="1">
                          <a:latin typeface="Times New Roman"/>
                          <a:ea typeface="Times New Roman"/>
                        </a:rPr>
                        <a:t>region</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29.5</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27.7</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28.9</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28.8</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1477">
                <a:tc>
                  <a:txBody>
                    <a:bodyPr/>
                    <a:lstStyle/>
                    <a:p>
                      <a:pPr hangingPunct="0">
                        <a:spcAft>
                          <a:spcPts val="0"/>
                        </a:spcAft>
                      </a:pPr>
                      <a:r>
                        <a:rPr lang="ru-RU" sz="1800" dirty="0" err="1">
                          <a:latin typeface="Times New Roman"/>
                          <a:ea typeface="Times New Roman"/>
                        </a:rPr>
                        <a:t>Republic</a:t>
                      </a:r>
                      <a:r>
                        <a:rPr lang="en-US" sz="1800" dirty="0">
                          <a:latin typeface="Times New Roman"/>
                          <a:ea typeface="Times New Roman"/>
                        </a:rPr>
                        <a:t> </a:t>
                      </a:r>
                      <a:r>
                        <a:rPr lang="ru-RU" sz="1800" dirty="0" err="1">
                          <a:latin typeface="Times New Roman"/>
                          <a:ea typeface="Times New Roman"/>
                        </a:rPr>
                        <a:t>of</a:t>
                      </a:r>
                      <a:r>
                        <a:rPr lang="en-US" sz="1800" dirty="0">
                          <a:latin typeface="Times New Roman"/>
                          <a:ea typeface="Times New Roman"/>
                        </a:rPr>
                        <a:t> </a:t>
                      </a:r>
                      <a:r>
                        <a:rPr lang="ru-RU" sz="1800" dirty="0" err="1">
                          <a:latin typeface="Times New Roman"/>
                          <a:ea typeface="Times New Roman"/>
                        </a:rPr>
                        <a:t>Belarus</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29.0</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29.0</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a:latin typeface="Times New Roman"/>
                          <a:ea typeface="Times New Roman"/>
                        </a:rPr>
                        <a:t>28.9</a:t>
                      </a:r>
                      <a:endParaRPr lang="be-BY" sz="1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800" dirty="0">
                          <a:latin typeface="Times New Roman"/>
                          <a:ea typeface="Times New Roman"/>
                        </a:rPr>
                        <a:t>29.0</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8303301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857232"/>
            <a:ext cx="8280920" cy="950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r>
              <a:rPr lang="en-US" sz="2400" b="1" dirty="0">
                <a:solidFill>
                  <a:schemeClr val="accent1">
                    <a:lumMod val="50000"/>
                  </a:schemeClr>
                </a:solidFill>
              </a:rPr>
              <a:t>Assessment of the ecological state of the lands of the Republic of Belarus and its regions </a:t>
            </a:r>
            <a:endParaRPr lang="ru-RU" sz="2400" b="1" dirty="0">
              <a:solidFill>
                <a:schemeClr val="accent1">
                  <a:lumMod val="50000"/>
                </a:schemeClr>
              </a:solidFill>
            </a:endParaRPr>
          </a:p>
        </p:txBody>
      </p:sp>
      <p:graphicFrame>
        <p:nvGraphicFramePr>
          <p:cNvPr id="5" name="Таблица 4"/>
          <p:cNvGraphicFramePr>
            <a:graphicFrameLocks noGrp="1"/>
          </p:cNvGraphicFramePr>
          <p:nvPr/>
        </p:nvGraphicFramePr>
        <p:xfrm>
          <a:off x="285720" y="2137409"/>
          <a:ext cx="8572560" cy="3148979"/>
        </p:xfrm>
        <a:graphic>
          <a:graphicData uri="http://schemas.openxmlformats.org/drawingml/2006/table">
            <a:tbl>
              <a:tblPr/>
              <a:tblGrid>
                <a:gridCol w="2571768">
                  <a:extLst>
                    <a:ext uri="{9D8B030D-6E8A-4147-A177-3AD203B41FA5}">
                      <a16:colId xmlns:a16="http://schemas.microsoft.com/office/drawing/2014/main" val="20000"/>
                    </a:ext>
                  </a:extLst>
                </a:gridCol>
                <a:gridCol w="3000396">
                  <a:extLst>
                    <a:ext uri="{9D8B030D-6E8A-4147-A177-3AD203B41FA5}">
                      <a16:colId xmlns:a16="http://schemas.microsoft.com/office/drawing/2014/main" val="20001"/>
                    </a:ext>
                  </a:extLst>
                </a:gridCol>
                <a:gridCol w="3000396">
                  <a:extLst>
                    <a:ext uri="{9D8B030D-6E8A-4147-A177-3AD203B41FA5}">
                      <a16:colId xmlns:a16="http://schemas.microsoft.com/office/drawing/2014/main" val="20002"/>
                    </a:ext>
                  </a:extLst>
                </a:gridCol>
              </a:tblGrid>
              <a:tr h="371477">
                <a:tc>
                  <a:txBody>
                    <a:bodyPr/>
                    <a:lstStyle/>
                    <a:p>
                      <a:pPr algn="ctr" hangingPunct="0">
                        <a:spcAft>
                          <a:spcPts val="0"/>
                        </a:spcAft>
                      </a:pPr>
                      <a:r>
                        <a:rPr lang="ru-RU" sz="1800" b="1" dirty="0" err="1">
                          <a:latin typeface="Times New Roman"/>
                          <a:ea typeface="Times New Roman"/>
                        </a:rPr>
                        <a:t>Name</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en-US" sz="1800" b="1" dirty="0">
                          <a:latin typeface="Times New Roman"/>
                          <a:ea typeface="Times New Roman"/>
                        </a:rPr>
                        <a:t>Coefficient of ecological stability of the territory</a:t>
                      </a:r>
                      <a:endParaRPr lang="be-BY"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en-US" sz="1800" b="1" dirty="0">
                          <a:latin typeface="Times New Roman"/>
                          <a:ea typeface="Times New Roman"/>
                        </a:rPr>
                        <a:t>Coefficient of anthropogenic load on the territory</a:t>
                      </a:r>
                      <a:endParaRPr lang="be-BY"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1477">
                <a:tc>
                  <a:txBody>
                    <a:bodyPr/>
                    <a:lstStyle/>
                    <a:p>
                      <a:pPr hangingPunct="0">
                        <a:spcAft>
                          <a:spcPts val="0"/>
                        </a:spcAft>
                      </a:pPr>
                      <a:r>
                        <a:rPr lang="ru-RU" sz="1800" dirty="0" err="1">
                          <a:latin typeface="Times New Roman"/>
                          <a:ea typeface="Times New Roman"/>
                        </a:rPr>
                        <a:t>Brest</a:t>
                      </a:r>
                      <a:r>
                        <a:rPr lang="ru-RU" sz="1800" dirty="0">
                          <a:latin typeface="Times New Roman"/>
                          <a:ea typeface="Times New Roman"/>
                        </a:rPr>
                        <a:t> </a:t>
                      </a:r>
                      <a:r>
                        <a:rPr lang="ru-RU" sz="1800" dirty="0" err="1">
                          <a:latin typeface="Times New Roman"/>
                          <a:ea typeface="Times New Roman"/>
                        </a:rPr>
                        <a:t>region</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dirty="0">
                          <a:latin typeface="Times New Roman"/>
                          <a:ea typeface="Times New Roman"/>
                        </a:rPr>
                        <a:t>0.63</a:t>
                      </a:r>
                      <a:endParaRPr lang="be-BY"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dirty="0">
                          <a:latin typeface="Times New Roman"/>
                          <a:ea typeface="Times New Roman"/>
                        </a:rPr>
                        <a:t>2.78</a:t>
                      </a:r>
                      <a:endParaRPr lang="be-BY"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1477">
                <a:tc>
                  <a:txBody>
                    <a:bodyPr/>
                    <a:lstStyle/>
                    <a:p>
                      <a:pPr hangingPunct="0">
                        <a:spcAft>
                          <a:spcPts val="0"/>
                        </a:spcAft>
                      </a:pPr>
                      <a:r>
                        <a:rPr lang="ru-RU" sz="1800" dirty="0" err="1">
                          <a:latin typeface="Times New Roman"/>
                          <a:ea typeface="Times New Roman"/>
                        </a:rPr>
                        <a:t>Vitebsk</a:t>
                      </a:r>
                      <a:r>
                        <a:rPr lang="ru-RU" sz="1800" dirty="0">
                          <a:latin typeface="Times New Roman"/>
                          <a:ea typeface="Times New Roman"/>
                        </a:rPr>
                        <a:t> </a:t>
                      </a:r>
                      <a:r>
                        <a:rPr lang="ru-RU" sz="1800" dirty="0" err="1">
                          <a:latin typeface="Times New Roman"/>
                          <a:ea typeface="Times New Roman"/>
                        </a:rPr>
                        <a:t>region</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dirty="0">
                          <a:latin typeface="Times New Roman"/>
                          <a:ea typeface="Times New Roman"/>
                        </a:rPr>
                        <a:t>0.69</a:t>
                      </a:r>
                      <a:endParaRPr lang="be-BY"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dirty="0">
                          <a:latin typeface="Times New Roman"/>
                          <a:ea typeface="Times New Roman"/>
                        </a:rPr>
                        <a:t>2.67</a:t>
                      </a:r>
                      <a:endParaRPr lang="be-BY"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1477">
                <a:tc>
                  <a:txBody>
                    <a:bodyPr/>
                    <a:lstStyle/>
                    <a:p>
                      <a:pPr hangingPunct="0">
                        <a:spcAft>
                          <a:spcPts val="0"/>
                        </a:spcAft>
                      </a:pPr>
                      <a:r>
                        <a:rPr lang="ru-RU" sz="1800" dirty="0" err="1">
                          <a:latin typeface="Times New Roman"/>
                          <a:ea typeface="Times New Roman"/>
                        </a:rPr>
                        <a:t>Gomel</a:t>
                      </a:r>
                      <a:r>
                        <a:rPr lang="ru-RU" sz="1800" dirty="0">
                          <a:latin typeface="Times New Roman"/>
                          <a:ea typeface="Times New Roman"/>
                        </a:rPr>
                        <a:t> </a:t>
                      </a:r>
                      <a:r>
                        <a:rPr lang="ru-RU" sz="1800" dirty="0" err="1">
                          <a:latin typeface="Times New Roman"/>
                          <a:ea typeface="Times New Roman"/>
                        </a:rPr>
                        <a:t>region</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dirty="0">
                          <a:latin typeface="Times New Roman"/>
                          <a:ea typeface="Times New Roman"/>
                        </a:rPr>
                        <a:t>0.68</a:t>
                      </a:r>
                      <a:endParaRPr lang="be-BY"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dirty="0">
                          <a:latin typeface="Times New Roman"/>
                          <a:ea typeface="Times New Roman"/>
                        </a:rPr>
                        <a:t>2.64</a:t>
                      </a:r>
                      <a:endParaRPr lang="be-BY"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1477">
                <a:tc>
                  <a:txBody>
                    <a:bodyPr/>
                    <a:lstStyle/>
                    <a:p>
                      <a:pPr hangingPunct="0">
                        <a:spcAft>
                          <a:spcPts val="0"/>
                        </a:spcAft>
                      </a:pPr>
                      <a:r>
                        <a:rPr lang="ru-RU" sz="1800" dirty="0" err="1">
                          <a:latin typeface="Times New Roman"/>
                          <a:ea typeface="Times New Roman"/>
                        </a:rPr>
                        <a:t>Grodno</a:t>
                      </a:r>
                      <a:r>
                        <a:rPr lang="ru-RU" sz="1800" dirty="0">
                          <a:latin typeface="Times New Roman"/>
                          <a:ea typeface="Times New Roman"/>
                        </a:rPr>
                        <a:t> </a:t>
                      </a:r>
                      <a:r>
                        <a:rPr lang="ru-RU" sz="1800" dirty="0" err="1">
                          <a:latin typeface="Times New Roman"/>
                          <a:ea typeface="Times New Roman"/>
                        </a:rPr>
                        <a:t>region</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dirty="0">
                          <a:latin typeface="Times New Roman"/>
                          <a:ea typeface="Times New Roman"/>
                        </a:rPr>
                        <a:t>0.57</a:t>
                      </a:r>
                      <a:endParaRPr lang="be-BY"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dirty="0">
                          <a:latin typeface="Times New Roman"/>
                          <a:ea typeface="Times New Roman"/>
                        </a:rPr>
                        <a:t>2.93</a:t>
                      </a:r>
                      <a:endParaRPr lang="be-BY"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1477">
                <a:tc>
                  <a:txBody>
                    <a:bodyPr/>
                    <a:lstStyle/>
                    <a:p>
                      <a:pPr hangingPunct="0">
                        <a:spcAft>
                          <a:spcPts val="0"/>
                        </a:spcAft>
                      </a:pPr>
                      <a:r>
                        <a:rPr lang="ru-RU" sz="1800" dirty="0" err="1">
                          <a:latin typeface="Times New Roman"/>
                          <a:ea typeface="Times New Roman"/>
                        </a:rPr>
                        <a:t>Minsk</a:t>
                      </a:r>
                      <a:r>
                        <a:rPr lang="ru-RU" sz="1800" dirty="0">
                          <a:latin typeface="Times New Roman"/>
                          <a:ea typeface="Times New Roman"/>
                        </a:rPr>
                        <a:t> </a:t>
                      </a:r>
                      <a:r>
                        <a:rPr lang="en-US" sz="1800" dirty="0">
                          <a:latin typeface="Times New Roman"/>
                          <a:ea typeface="Times New Roman"/>
                        </a:rPr>
                        <a:t>r</a:t>
                      </a:r>
                      <a:r>
                        <a:rPr lang="ru-RU" sz="1800" dirty="0" err="1">
                          <a:latin typeface="Times New Roman"/>
                          <a:ea typeface="Times New Roman"/>
                        </a:rPr>
                        <a:t>egion</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dirty="0">
                          <a:latin typeface="Times New Roman"/>
                          <a:ea typeface="Times New Roman"/>
                        </a:rPr>
                        <a:t>0.58</a:t>
                      </a:r>
                      <a:endParaRPr lang="be-BY"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dirty="0">
                          <a:latin typeface="Times New Roman"/>
                          <a:ea typeface="Times New Roman"/>
                        </a:rPr>
                        <a:t>2.93</a:t>
                      </a:r>
                      <a:endParaRPr lang="be-BY"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1477">
                <a:tc>
                  <a:txBody>
                    <a:bodyPr/>
                    <a:lstStyle/>
                    <a:p>
                      <a:pPr hangingPunct="0">
                        <a:spcAft>
                          <a:spcPts val="0"/>
                        </a:spcAft>
                      </a:pPr>
                      <a:r>
                        <a:rPr lang="ru-RU" sz="1800" dirty="0" err="1">
                          <a:latin typeface="Times New Roman"/>
                          <a:ea typeface="Times New Roman"/>
                        </a:rPr>
                        <a:t>Mogilev</a:t>
                      </a:r>
                      <a:r>
                        <a:rPr lang="en-US" sz="1800" dirty="0">
                          <a:latin typeface="Times New Roman"/>
                          <a:ea typeface="Times New Roman"/>
                        </a:rPr>
                        <a:t> </a:t>
                      </a:r>
                      <a:r>
                        <a:rPr lang="ru-RU" sz="1800" dirty="0" err="1">
                          <a:latin typeface="Times New Roman"/>
                          <a:ea typeface="Times New Roman"/>
                        </a:rPr>
                        <a:t>region</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dirty="0">
                          <a:latin typeface="Times New Roman"/>
                          <a:ea typeface="Times New Roman"/>
                        </a:rPr>
                        <a:t>0.63</a:t>
                      </a:r>
                      <a:endParaRPr lang="be-BY"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dirty="0">
                          <a:latin typeface="Times New Roman"/>
                          <a:ea typeface="Times New Roman"/>
                        </a:rPr>
                        <a:t>2.83</a:t>
                      </a:r>
                      <a:endParaRPr lang="be-BY"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1477">
                <a:tc>
                  <a:txBody>
                    <a:bodyPr/>
                    <a:lstStyle/>
                    <a:p>
                      <a:pPr hangingPunct="0">
                        <a:spcAft>
                          <a:spcPts val="0"/>
                        </a:spcAft>
                      </a:pPr>
                      <a:r>
                        <a:rPr lang="ru-RU" sz="1800" dirty="0" err="1">
                          <a:latin typeface="Times New Roman"/>
                          <a:ea typeface="Times New Roman"/>
                        </a:rPr>
                        <a:t>Republic</a:t>
                      </a:r>
                      <a:r>
                        <a:rPr lang="en-US" sz="1800" dirty="0">
                          <a:latin typeface="Times New Roman"/>
                          <a:ea typeface="Times New Roman"/>
                        </a:rPr>
                        <a:t> </a:t>
                      </a:r>
                      <a:r>
                        <a:rPr lang="ru-RU" sz="1800" dirty="0" err="1">
                          <a:latin typeface="Times New Roman"/>
                          <a:ea typeface="Times New Roman"/>
                        </a:rPr>
                        <a:t>of</a:t>
                      </a:r>
                      <a:r>
                        <a:rPr lang="en-US" sz="1800" dirty="0">
                          <a:latin typeface="Times New Roman"/>
                          <a:ea typeface="Times New Roman"/>
                        </a:rPr>
                        <a:t> </a:t>
                      </a:r>
                      <a:r>
                        <a:rPr lang="ru-RU" sz="1800" dirty="0" err="1">
                          <a:latin typeface="Times New Roman"/>
                          <a:ea typeface="Times New Roman"/>
                        </a:rPr>
                        <a:t>Belarus</a:t>
                      </a:r>
                      <a:endParaRPr lang="be-BY"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dirty="0">
                          <a:latin typeface="Times New Roman"/>
                          <a:ea typeface="Times New Roman"/>
                        </a:rPr>
                        <a:t>0.63</a:t>
                      </a:r>
                      <a:endParaRPr lang="be-BY"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2000" dirty="0">
                          <a:latin typeface="Times New Roman"/>
                          <a:ea typeface="Times New Roman"/>
                        </a:rPr>
                        <a:t>2.79</a:t>
                      </a:r>
                      <a:endParaRPr lang="be-BY"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8303301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357166"/>
            <a:ext cx="8786874" cy="42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r>
              <a:rPr lang="en-US" sz="2400" b="1" dirty="0">
                <a:solidFill>
                  <a:schemeClr val="accent1">
                    <a:lumMod val="50000"/>
                  </a:schemeClr>
                </a:solidFill>
              </a:rPr>
              <a:t>Forecast of arable, meadow and forest land areas for 2023</a:t>
            </a:r>
            <a:endParaRPr lang="ru-RU" sz="2400" b="1" dirty="0">
              <a:solidFill>
                <a:schemeClr val="accent1">
                  <a:lumMod val="50000"/>
                </a:schemeClr>
              </a:solidFill>
            </a:endParaRPr>
          </a:p>
        </p:txBody>
      </p:sp>
      <p:graphicFrame>
        <p:nvGraphicFramePr>
          <p:cNvPr id="6" name="Таблица 5"/>
          <p:cNvGraphicFramePr>
            <a:graphicFrameLocks noGrp="1"/>
          </p:cNvGraphicFramePr>
          <p:nvPr/>
        </p:nvGraphicFramePr>
        <p:xfrm>
          <a:off x="214282" y="714356"/>
          <a:ext cx="8786873" cy="6141720"/>
        </p:xfrm>
        <a:graphic>
          <a:graphicData uri="http://schemas.openxmlformats.org/drawingml/2006/table">
            <a:tbl>
              <a:tblPr/>
              <a:tblGrid>
                <a:gridCol w="2542920">
                  <a:extLst>
                    <a:ext uri="{9D8B030D-6E8A-4147-A177-3AD203B41FA5}">
                      <a16:colId xmlns:a16="http://schemas.microsoft.com/office/drawing/2014/main" val="20000"/>
                    </a:ext>
                  </a:extLst>
                </a:gridCol>
                <a:gridCol w="3883797">
                  <a:extLst>
                    <a:ext uri="{9D8B030D-6E8A-4147-A177-3AD203B41FA5}">
                      <a16:colId xmlns:a16="http://schemas.microsoft.com/office/drawing/2014/main" val="20001"/>
                    </a:ext>
                  </a:extLst>
                </a:gridCol>
                <a:gridCol w="1193258">
                  <a:extLst>
                    <a:ext uri="{9D8B030D-6E8A-4147-A177-3AD203B41FA5}">
                      <a16:colId xmlns:a16="http://schemas.microsoft.com/office/drawing/2014/main" val="20002"/>
                    </a:ext>
                  </a:extLst>
                </a:gridCol>
                <a:gridCol w="1166898">
                  <a:extLst>
                    <a:ext uri="{9D8B030D-6E8A-4147-A177-3AD203B41FA5}">
                      <a16:colId xmlns:a16="http://schemas.microsoft.com/office/drawing/2014/main" val="20003"/>
                    </a:ext>
                  </a:extLst>
                </a:gridCol>
              </a:tblGrid>
              <a:tr h="222557">
                <a:tc rowSpan="2">
                  <a:txBody>
                    <a:bodyPr/>
                    <a:lstStyle/>
                    <a:p>
                      <a:pPr algn="ctr" hangingPunct="0">
                        <a:spcAft>
                          <a:spcPts val="0"/>
                        </a:spcAft>
                      </a:pPr>
                      <a:r>
                        <a:rPr lang="ru-RU" sz="1550" b="1" dirty="0" err="1">
                          <a:latin typeface="Times New Roman"/>
                          <a:ea typeface="Times New Roman"/>
                          <a:cs typeface="Times New Roman"/>
                        </a:rPr>
                        <a:t>Name</a:t>
                      </a:r>
                      <a:endParaRPr lang="be-BY" sz="1550" dirty="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hangingPunct="0">
                        <a:spcAft>
                          <a:spcPts val="0"/>
                        </a:spcAft>
                      </a:pPr>
                      <a:r>
                        <a:rPr lang="en-GB" sz="1550" b="1">
                          <a:latin typeface="Times New Roman"/>
                          <a:ea typeface="Times New Roman"/>
                          <a:cs typeface="Times New Roman"/>
                        </a:rPr>
                        <a:t>Forecast</a:t>
                      </a:r>
                      <a:endParaRPr lang="be-BY" sz="1550">
                        <a:latin typeface="Times New Roman"/>
                        <a:ea typeface="Times New Roman"/>
                        <a:cs typeface="Times New Roman"/>
                      </a:endParaRPr>
                    </a:p>
                    <a:p>
                      <a:pPr algn="ctr" hangingPunct="0">
                        <a:spcAft>
                          <a:spcPts val="0"/>
                        </a:spcAft>
                      </a:pPr>
                      <a:r>
                        <a:rPr lang="en-GB" sz="1550" b="1">
                          <a:latin typeface="Times New Roman"/>
                          <a:ea typeface="Times New Roman"/>
                          <a:cs typeface="Times New Roman"/>
                        </a:rPr>
                        <a:t>Function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hangingPunct="0">
                        <a:spcAft>
                          <a:spcPts val="0"/>
                        </a:spcAft>
                      </a:pPr>
                      <a:r>
                        <a:rPr lang="en-GB" sz="1550" b="1">
                          <a:latin typeface="Times New Roman"/>
                          <a:ea typeface="Times New Roman"/>
                          <a:cs typeface="Times New Roman"/>
                        </a:rPr>
                        <a:t>Area, thousand hectares</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e-BY"/>
                    </a:p>
                  </a:txBody>
                  <a:tcPr/>
                </a:tc>
                <a:extLst>
                  <a:ext uri="{0D108BD9-81ED-4DB2-BD59-A6C34878D82A}">
                    <a16:rowId xmlns:a16="http://schemas.microsoft.com/office/drawing/2014/main" val="10000"/>
                  </a:ext>
                </a:extLst>
              </a:tr>
              <a:tr h="222557">
                <a:tc vMerge="1">
                  <a:txBody>
                    <a:bodyPr/>
                    <a:lstStyle/>
                    <a:p>
                      <a:endParaRPr lang="be-BY"/>
                    </a:p>
                  </a:txBody>
                  <a:tcPr/>
                </a:tc>
                <a:tc vMerge="1">
                  <a:txBody>
                    <a:bodyPr/>
                    <a:lstStyle/>
                    <a:p>
                      <a:endParaRPr lang="be-BY"/>
                    </a:p>
                  </a:txBody>
                  <a:tcPr/>
                </a:tc>
                <a:tc>
                  <a:txBody>
                    <a:bodyPr/>
                    <a:lstStyle/>
                    <a:p>
                      <a:pPr algn="ctr" hangingPunct="0">
                        <a:spcAft>
                          <a:spcPts val="0"/>
                        </a:spcAft>
                      </a:pPr>
                      <a:r>
                        <a:rPr lang="en-GB" sz="1550" b="1">
                          <a:latin typeface="Times New Roman"/>
                          <a:ea typeface="Times New Roman"/>
                          <a:cs typeface="Times New Roman"/>
                        </a:rPr>
                        <a:t>2020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b="1">
                          <a:latin typeface="Times New Roman"/>
                          <a:ea typeface="Times New Roman"/>
                          <a:cs typeface="Times New Roman"/>
                        </a:rPr>
                        <a:t>202</a:t>
                      </a:r>
                      <a:r>
                        <a:rPr lang="ru-RU" sz="1550" b="1">
                          <a:latin typeface="Times New Roman"/>
                          <a:ea typeface="Times New Roman"/>
                          <a:cs typeface="Times New Roman"/>
                        </a:rPr>
                        <a:t>3</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2557">
                <a:tc gridSpan="4">
                  <a:txBody>
                    <a:bodyPr/>
                    <a:lstStyle/>
                    <a:p>
                      <a:pPr hangingPunct="0">
                        <a:spcAft>
                          <a:spcPts val="0"/>
                        </a:spcAft>
                      </a:pPr>
                      <a:r>
                        <a:rPr lang="ru-RU" sz="1550" b="1">
                          <a:latin typeface="Times New Roman"/>
                          <a:ea typeface="Times New Roman"/>
                          <a:cs typeface="Times New Roman"/>
                        </a:rPr>
                        <a:t>Arable land</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e-BY"/>
                    </a:p>
                  </a:txBody>
                  <a:tcPr/>
                </a:tc>
                <a:tc hMerge="1">
                  <a:txBody>
                    <a:bodyPr/>
                    <a:lstStyle/>
                    <a:p>
                      <a:endParaRPr lang="be-BY"/>
                    </a:p>
                  </a:txBody>
                  <a:tcPr/>
                </a:tc>
                <a:tc hMerge="1">
                  <a:txBody>
                    <a:bodyPr/>
                    <a:lstStyle/>
                    <a:p>
                      <a:endParaRPr lang="be-BY"/>
                    </a:p>
                  </a:txBody>
                  <a:tcPr/>
                </a:tc>
                <a:extLst>
                  <a:ext uri="{0D108BD9-81ED-4DB2-BD59-A6C34878D82A}">
                    <a16:rowId xmlns:a16="http://schemas.microsoft.com/office/drawing/2014/main" val="10002"/>
                  </a:ext>
                </a:extLst>
              </a:tr>
              <a:tr h="222557">
                <a:tc>
                  <a:txBody>
                    <a:bodyPr/>
                    <a:lstStyle/>
                    <a:p>
                      <a:pPr hangingPunct="0">
                        <a:spcAft>
                          <a:spcPts val="0"/>
                        </a:spcAft>
                      </a:pPr>
                      <a:r>
                        <a:rPr lang="ru-RU" sz="1550">
                          <a:latin typeface="Times New Roman"/>
                          <a:ea typeface="Times New Roman"/>
                          <a:cs typeface="Times New Roman"/>
                        </a:rPr>
                        <a:t>Republic of Belarus</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550">
                          <a:latin typeface="Times New Roman"/>
                          <a:ea typeface="Times New Roman"/>
                          <a:cs typeface="Times New Roman"/>
                        </a:rPr>
                        <a:t>y</a:t>
                      </a:r>
                      <a:r>
                        <a:rPr lang="ru-RU" sz="1550">
                          <a:latin typeface="Times New Roman"/>
                          <a:ea typeface="Times New Roman"/>
                          <a:cs typeface="Times New Roman"/>
                        </a:rPr>
                        <a:t> = -2.115</a:t>
                      </a:r>
                      <a:r>
                        <a:rPr lang="en-US" sz="1550">
                          <a:latin typeface="Times New Roman"/>
                          <a:ea typeface="Times New Roman"/>
                          <a:cs typeface="Times New Roman"/>
                        </a:rPr>
                        <a:t>x</a:t>
                      </a:r>
                      <a:r>
                        <a:rPr lang="ru-RU" sz="1550" baseline="30000">
                          <a:latin typeface="Times New Roman"/>
                          <a:ea typeface="Times New Roman"/>
                          <a:cs typeface="Times New Roman"/>
                        </a:rPr>
                        <a:t>2</a:t>
                      </a:r>
                      <a:r>
                        <a:rPr lang="ru-RU" sz="1550">
                          <a:latin typeface="Times New Roman"/>
                          <a:ea typeface="Times New Roman"/>
                          <a:cs typeface="Times New Roman"/>
                        </a:rPr>
                        <a:t> + 51.63</a:t>
                      </a:r>
                      <a:r>
                        <a:rPr lang="en-US" sz="1550">
                          <a:latin typeface="Times New Roman"/>
                          <a:ea typeface="Times New Roman"/>
                          <a:cs typeface="Times New Roman"/>
                        </a:rPr>
                        <a:t>x</a:t>
                      </a:r>
                      <a:r>
                        <a:rPr lang="ru-RU" sz="1550">
                          <a:latin typeface="Times New Roman"/>
                          <a:ea typeface="Times New Roman"/>
                          <a:cs typeface="Times New Roman"/>
                        </a:rPr>
                        <a:t> + 5424.0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550">
                          <a:latin typeface="Times New Roman"/>
                          <a:ea typeface="Times New Roman"/>
                          <a:cs typeface="Times New Roman"/>
                        </a:rPr>
                        <a:t>5713.1</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550">
                          <a:latin typeface="Times New Roman"/>
                          <a:ea typeface="Times New Roman"/>
                          <a:cs typeface="Times New Roman"/>
                        </a:rPr>
                        <a:t>5737.8</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2557">
                <a:tc>
                  <a:txBody>
                    <a:bodyPr/>
                    <a:lstStyle/>
                    <a:p>
                      <a:pPr hangingPunct="0">
                        <a:spcAft>
                          <a:spcPts val="0"/>
                        </a:spcAft>
                      </a:pPr>
                      <a:r>
                        <a:rPr lang="ru-RU" sz="1550">
                          <a:latin typeface="Times New Roman"/>
                          <a:ea typeface="Times New Roman"/>
                          <a:cs typeface="Times New Roman"/>
                        </a:rPr>
                        <a:t>Brest region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a:t>
                      </a:r>
                      <a:r>
                        <a:rPr lang="ru-RU" sz="1550">
                          <a:latin typeface="Times New Roman"/>
                          <a:ea typeface="Times New Roman"/>
                          <a:cs typeface="Times New Roman"/>
                        </a:rPr>
                        <a:t> = 0.045</a:t>
                      </a:r>
                      <a:r>
                        <a:rPr lang="en-GB" sz="1550">
                          <a:latin typeface="Times New Roman"/>
                          <a:ea typeface="Times New Roman"/>
                          <a:cs typeface="Times New Roman"/>
                        </a:rPr>
                        <a:t>x</a:t>
                      </a:r>
                      <a:r>
                        <a:rPr lang="ru-RU" sz="1550" baseline="30000">
                          <a:latin typeface="Times New Roman"/>
                          <a:ea typeface="Times New Roman"/>
                          <a:cs typeface="Times New Roman"/>
                        </a:rPr>
                        <a:t>2</a:t>
                      </a:r>
                      <a:r>
                        <a:rPr lang="ru-RU" sz="1550">
                          <a:latin typeface="Times New Roman"/>
                          <a:ea typeface="Times New Roman"/>
                          <a:cs typeface="Times New Roman"/>
                        </a:rPr>
                        <a:t> + 2.420</a:t>
                      </a:r>
                      <a:r>
                        <a:rPr lang="en-GB" sz="1550">
                          <a:latin typeface="Times New Roman"/>
                          <a:ea typeface="Times New Roman"/>
                          <a:cs typeface="Times New Roman"/>
                        </a:rPr>
                        <a:t>x</a:t>
                      </a:r>
                      <a:r>
                        <a:rPr lang="ru-RU" sz="1550">
                          <a:latin typeface="Times New Roman"/>
                          <a:ea typeface="Times New Roman"/>
                          <a:cs typeface="Times New Roman"/>
                        </a:rPr>
                        <a:t> + 813.0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550">
                          <a:latin typeface="Times New Roman"/>
                          <a:ea typeface="Times New Roman"/>
                          <a:cs typeface="Times New Roman"/>
                        </a:rPr>
                        <a:t>842.9</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550">
                          <a:latin typeface="Times New Roman"/>
                          <a:ea typeface="Times New Roman"/>
                          <a:cs typeface="Times New Roman"/>
                        </a:rPr>
                        <a:t>852.1</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2557">
                <a:tc>
                  <a:txBody>
                    <a:bodyPr/>
                    <a:lstStyle/>
                    <a:p>
                      <a:pPr hangingPunct="0">
                        <a:spcAft>
                          <a:spcPts val="0"/>
                        </a:spcAft>
                      </a:pPr>
                      <a:r>
                        <a:rPr lang="ru-RU" sz="1550">
                          <a:latin typeface="Times New Roman"/>
                          <a:ea typeface="Times New Roman"/>
                          <a:cs typeface="Times New Roman"/>
                        </a:rPr>
                        <a:t>Vitebsk region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a:t>
                      </a:r>
                      <a:r>
                        <a:rPr lang="ru-RU" sz="1550">
                          <a:latin typeface="Times New Roman"/>
                          <a:ea typeface="Times New Roman"/>
                          <a:cs typeface="Times New Roman"/>
                        </a:rPr>
                        <a:t> = -2.254</a:t>
                      </a:r>
                      <a:r>
                        <a:rPr lang="en-GB" sz="1550">
                          <a:latin typeface="Times New Roman"/>
                          <a:ea typeface="Times New Roman"/>
                          <a:cs typeface="Times New Roman"/>
                        </a:rPr>
                        <a:t>x</a:t>
                      </a:r>
                      <a:r>
                        <a:rPr lang="ru-RU" sz="1550" baseline="30000">
                          <a:latin typeface="Times New Roman"/>
                          <a:ea typeface="Times New Roman"/>
                          <a:cs typeface="Times New Roman"/>
                        </a:rPr>
                        <a:t>2</a:t>
                      </a:r>
                      <a:r>
                        <a:rPr lang="ru-RU" sz="1550">
                          <a:latin typeface="Times New Roman"/>
                          <a:ea typeface="Times New Roman"/>
                          <a:cs typeface="Times New Roman"/>
                        </a:rPr>
                        <a:t> + 23.48</a:t>
                      </a:r>
                      <a:r>
                        <a:rPr lang="en-GB" sz="1550">
                          <a:latin typeface="Times New Roman"/>
                          <a:ea typeface="Times New Roman"/>
                          <a:cs typeface="Times New Roman"/>
                        </a:rPr>
                        <a:t>x</a:t>
                      </a:r>
                      <a:r>
                        <a:rPr lang="ru-RU" sz="1550">
                          <a:latin typeface="Times New Roman"/>
                          <a:ea typeface="Times New Roman"/>
                          <a:cs typeface="Times New Roman"/>
                        </a:rPr>
                        <a:t> + 883.5</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550">
                          <a:latin typeface="Times New Roman"/>
                          <a:ea typeface="Times New Roman"/>
                          <a:cs typeface="Times New Roman"/>
                        </a:rPr>
                        <a:t>9</a:t>
                      </a:r>
                      <a:r>
                        <a:rPr lang="en-GB" sz="1550">
                          <a:latin typeface="Times New Roman"/>
                          <a:ea typeface="Times New Roman"/>
                          <a:cs typeface="Times New Roman"/>
                        </a:rPr>
                        <a:t>07.4</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807.8</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2557">
                <a:tc>
                  <a:txBody>
                    <a:bodyPr/>
                    <a:lstStyle/>
                    <a:p>
                      <a:pPr hangingPunct="0">
                        <a:spcAft>
                          <a:spcPts val="0"/>
                        </a:spcAft>
                      </a:pPr>
                      <a:r>
                        <a:rPr lang="ru-RU" sz="1550">
                          <a:latin typeface="Times New Roman"/>
                          <a:ea typeface="Times New Roman"/>
                          <a:cs typeface="Times New Roman"/>
                        </a:rPr>
                        <a:t>Gomel region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 = -0</a:t>
                      </a:r>
                      <a:r>
                        <a:rPr lang="ru-RU" sz="1550">
                          <a:latin typeface="Times New Roman"/>
                          <a:ea typeface="Times New Roman"/>
                          <a:cs typeface="Times New Roman"/>
                        </a:rPr>
                        <a:t>.</a:t>
                      </a:r>
                      <a:r>
                        <a:rPr lang="en-GB" sz="1550">
                          <a:latin typeface="Times New Roman"/>
                          <a:ea typeface="Times New Roman"/>
                          <a:cs typeface="Times New Roman"/>
                        </a:rPr>
                        <a:t>511x</a:t>
                      </a:r>
                      <a:r>
                        <a:rPr lang="en-GB" sz="1550" baseline="30000">
                          <a:latin typeface="Times New Roman"/>
                          <a:ea typeface="Times New Roman"/>
                          <a:cs typeface="Times New Roman"/>
                        </a:rPr>
                        <a:t>2</a:t>
                      </a:r>
                      <a:r>
                        <a:rPr lang="en-GB" sz="1550">
                          <a:latin typeface="Times New Roman"/>
                          <a:ea typeface="Times New Roman"/>
                          <a:cs typeface="Times New Roman"/>
                        </a:rPr>
                        <a:t> + 19</a:t>
                      </a:r>
                      <a:r>
                        <a:rPr lang="ru-RU" sz="1550">
                          <a:latin typeface="Times New Roman"/>
                          <a:ea typeface="Times New Roman"/>
                          <a:cs typeface="Times New Roman"/>
                        </a:rPr>
                        <a:t>.</a:t>
                      </a:r>
                      <a:r>
                        <a:rPr lang="en-GB" sz="1550">
                          <a:latin typeface="Times New Roman"/>
                          <a:ea typeface="Times New Roman"/>
                          <a:cs typeface="Times New Roman"/>
                        </a:rPr>
                        <a:t>8x + 777</a:t>
                      </a:r>
                      <a:r>
                        <a:rPr lang="ru-RU" sz="1550">
                          <a:latin typeface="Times New Roman"/>
                          <a:ea typeface="Times New Roman"/>
                          <a:cs typeface="Times New Roman"/>
                        </a:rPr>
                        <a:t>.</a:t>
                      </a:r>
                      <a:r>
                        <a:rPr lang="en-GB" sz="1550">
                          <a:latin typeface="Times New Roman"/>
                          <a:ea typeface="Times New Roman"/>
                          <a:cs typeface="Times New Roman"/>
                        </a:rPr>
                        <a:t>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909.5</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948.0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2557">
                <a:tc>
                  <a:txBody>
                    <a:bodyPr/>
                    <a:lstStyle/>
                    <a:p>
                      <a:pPr hangingPunct="0">
                        <a:spcAft>
                          <a:spcPts val="0"/>
                        </a:spcAft>
                      </a:pPr>
                      <a:r>
                        <a:rPr lang="ru-RU" sz="1550">
                          <a:latin typeface="Times New Roman"/>
                          <a:ea typeface="Times New Roman"/>
                          <a:cs typeface="Times New Roman"/>
                        </a:rPr>
                        <a:t>Grodno region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 = 0</a:t>
                      </a:r>
                      <a:r>
                        <a:rPr lang="ru-RU" sz="1550">
                          <a:latin typeface="Times New Roman"/>
                          <a:ea typeface="Times New Roman"/>
                          <a:cs typeface="Times New Roman"/>
                        </a:rPr>
                        <a:t>.</a:t>
                      </a:r>
                      <a:r>
                        <a:rPr lang="en-GB" sz="1550">
                          <a:latin typeface="Times New Roman"/>
                          <a:ea typeface="Times New Roman"/>
                          <a:cs typeface="Times New Roman"/>
                        </a:rPr>
                        <a:t>073x</a:t>
                      </a:r>
                      <a:r>
                        <a:rPr lang="en-GB" sz="1550" baseline="30000">
                          <a:latin typeface="Times New Roman"/>
                          <a:ea typeface="Times New Roman"/>
                          <a:cs typeface="Times New Roman"/>
                        </a:rPr>
                        <a:t>2</a:t>
                      </a:r>
                      <a:r>
                        <a:rPr lang="en-GB" sz="1550">
                          <a:latin typeface="Times New Roman"/>
                          <a:ea typeface="Times New Roman"/>
                          <a:cs typeface="Times New Roman"/>
                        </a:rPr>
                        <a:t>– 0</a:t>
                      </a:r>
                      <a:r>
                        <a:rPr lang="ru-RU" sz="1550">
                          <a:latin typeface="Times New Roman"/>
                          <a:ea typeface="Times New Roman"/>
                          <a:cs typeface="Times New Roman"/>
                        </a:rPr>
                        <a:t>.</a:t>
                      </a:r>
                      <a:r>
                        <a:rPr lang="en-GB" sz="1550">
                          <a:latin typeface="Times New Roman"/>
                          <a:ea typeface="Times New Roman"/>
                          <a:cs typeface="Times New Roman"/>
                        </a:rPr>
                        <a:t>976x + 846</a:t>
                      </a:r>
                      <a:r>
                        <a:rPr lang="ru-RU" sz="1550">
                          <a:latin typeface="Times New Roman"/>
                          <a:ea typeface="Times New Roman"/>
                          <a:cs typeface="Times New Roman"/>
                        </a:rPr>
                        <a:t>.</a:t>
                      </a:r>
                      <a:r>
                        <a:rPr lang="en-GB" sz="1550">
                          <a:latin typeface="Times New Roman"/>
                          <a:ea typeface="Times New Roman"/>
                          <a:cs typeface="Times New Roman"/>
                        </a:rPr>
                        <a:t>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841.8</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845.6</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2557">
                <a:tc>
                  <a:txBody>
                    <a:bodyPr/>
                    <a:lstStyle/>
                    <a:p>
                      <a:pPr hangingPunct="0">
                        <a:spcAft>
                          <a:spcPts val="0"/>
                        </a:spcAft>
                      </a:pPr>
                      <a:r>
                        <a:rPr lang="ru-RU" sz="1550">
                          <a:latin typeface="Times New Roman"/>
                          <a:ea typeface="Times New Roman"/>
                          <a:cs typeface="Times New Roman"/>
                        </a:rPr>
                        <a:t>Minsk</a:t>
                      </a:r>
                      <a:r>
                        <a:rPr lang="en-US" sz="1550">
                          <a:latin typeface="Times New Roman"/>
                          <a:ea typeface="Times New Roman"/>
                          <a:cs typeface="Times New Roman"/>
                        </a:rPr>
                        <a:t> r</a:t>
                      </a:r>
                      <a:r>
                        <a:rPr lang="ru-RU" sz="1550">
                          <a:latin typeface="Times New Roman"/>
                          <a:ea typeface="Times New Roman"/>
                          <a:cs typeface="Times New Roman"/>
                        </a:rPr>
                        <a:t>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 = 0</a:t>
                      </a:r>
                      <a:r>
                        <a:rPr lang="ru-RU" sz="1550">
                          <a:latin typeface="Times New Roman"/>
                          <a:ea typeface="Times New Roman"/>
                          <a:cs typeface="Times New Roman"/>
                        </a:rPr>
                        <a:t>.</a:t>
                      </a:r>
                      <a:r>
                        <a:rPr lang="en-GB" sz="1550">
                          <a:latin typeface="Times New Roman"/>
                          <a:ea typeface="Times New Roman"/>
                          <a:cs typeface="Times New Roman"/>
                        </a:rPr>
                        <a:t>198x</a:t>
                      </a:r>
                      <a:r>
                        <a:rPr lang="en-GB" sz="1550" baseline="30000">
                          <a:latin typeface="Times New Roman"/>
                          <a:ea typeface="Times New Roman"/>
                          <a:cs typeface="Times New Roman"/>
                        </a:rPr>
                        <a:t>2</a:t>
                      </a:r>
                      <a:r>
                        <a:rPr lang="en-GB" sz="1550">
                          <a:latin typeface="Times New Roman"/>
                          <a:ea typeface="Times New Roman"/>
                          <a:cs typeface="Times New Roman"/>
                        </a:rPr>
                        <a:t> + 10</a:t>
                      </a:r>
                      <a:r>
                        <a:rPr lang="ru-RU" sz="1550">
                          <a:latin typeface="Times New Roman"/>
                          <a:ea typeface="Times New Roman"/>
                          <a:cs typeface="Times New Roman"/>
                        </a:rPr>
                        <a:t>.</a:t>
                      </a:r>
                      <a:r>
                        <a:rPr lang="en-GB" sz="1550">
                          <a:latin typeface="Times New Roman"/>
                          <a:ea typeface="Times New Roman"/>
                          <a:cs typeface="Times New Roman"/>
                        </a:rPr>
                        <a:t>06x + 1238</a:t>
                      </a:r>
                      <a:r>
                        <a:rPr lang="ru-RU" sz="1550">
                          <a:latin typeface="Times New Roman"/>
                          <a:ea typeface="Times New Roman"/>
                          <a:cs typeface="Times New Roman"/>
                        </a:rPr>
                        <a:t>.0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1346.6</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1402.2</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2557">
                <a:tc>
                  <a:txBody>
                    <a:bodyPr/>
                    <a:lstStyle/>
                    <a:p>
                      <a:pPr hangingPunct="0">
                        <a:spcAft>
                          <a:spcPts val="0"/>
                        </a:spcAft>
                      </a:pPr>
                      <a:r>
                        <a:rPr lang="ru-RU" sz="1550" dirty="0" err="1">
                          <a:latin typeface="Times New Roman"/>
                          <a:ea typeface="Times New Roman"/>
                          <a:cs typeface="Times New Roman"/>
                        </a:rPr>
                        <a:t>Mogilev</a:t>
                      </a:r>
                      <a:r>
                        <a:rPr lang="ru-RU" sz="1550" dirty="0">
                          <a:latin typeface="Times New Roman"/>
                          <a:ea typeface="Times New Roman"/>
                          <a:cs typeface="Times New Roman"/>
                        </a:rPr>
                        <a:t> </a:t>
                      </a:r>
                      <a:r>
                        <a:rPr lang="ru-RU" sz="1550" dirty="0" err="1">
                          <a:latin typeface="Times New Roman"/>
                          <a:ea typeface="Times New Roman"/>
                          <a:cs typeface="Times New Roman"/>
                        </a:rPr>
                        <a:t>region</a:t>
                      </a:r>
                      <a:endParaRPr lang="be-BY" sz="1550" dirty="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 = 0</a:t>
                      </a:r>
                      <a:r>
                        <a:rPr lang="ru-RU" sz="1550">
                          <a:latin typeface="Times New Roman"/>
                          <a:ea typeface="Times New Roman"/>
                          <a:cs typeface="Times New Roman"/>
                        </a:rPr>
                        <a:t>.</a:t>
                      </a:r>
                      <a:r>
                        <a:rPr lang="en-GB" sz="1550">
                          <a:latin typeface="Times New Roman"/>
                          <a:ea typeface="Times New Roman"/>
                          <a:cs typeface="Times New Roman"/>
                        </a:rPr>
                        <a:t>328x</a:t>
                      </a:r>
                      <a:r>
                        <a:rPr lang="en-GB" sz="1550" baseline="30000">
                          <a:latin typeface="Times New Roman"/>
                          <a:ea typeface="Times New Roman"/>
                          <a:cs typeface="Times New Roman"/>
                        </a:rPr>
                        <a:t>2</a:t>
                      </a:r>
                      <a:r>
                        <a:rPr lang="en-GB" sz="1550">
                          <a:latin typeface="Times New Roman"/>
                          <a:ea typeface="Times New Roman"/>
                          <a:cs typeface="Times New Roman"/>
                        </a:rPr>
                        <a:t>– 3</a:t>
                      </a:r>
                      <a:r>
                        <a:rPr lang="ru-RU" sz="1550">
                          <a:latin typeface="Times New Roman"/>
                          <a:ea typeface="Times New Roman"/>
                          <a:cs typeface="Times New Roman"/>
                        </a:rPr>
                        <a:t>.</a:t>
                      </a:r>
                      <a:r>
                        <a:rPr lang="en-GB" sz="1550">
                          <a:latin typeface="Times New Roman"/>
                          <a:ea typeface="Times New Roman"/>
                          <a:cs typeface="Times New Roman"/>
                        </a:rPr>
                        <a:t>081x + 864</a:t>
                      </a:r>
                      <a:r>
                        <a:rPr lang="ru-RU" sz="1550">
                          <a:latin typeface="Times New Roman"/>
                          <a:ea typeface="Times New Roman"/>
                          <a:cs typeface="Times New Roman"/>
                        </a:rPr>
                        <a:t>.</a:t>
                      </a:r>
                      <a:r>
                        <a:rPr lang="en-GB" sz="1550">
                          <a:latin typeface="Times New Roman"/>
                          <a:ea typeface="Times New Roman"/>
                          <a:cs typeface="Times New Roman"/>
                        </a:rPr>
                        <a:t>4</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863.0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879.8</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2557">
                <a:tc gridSpan="4">
                  <a:txBody>
                    <a:bodyPr/>
                    <a:lstStyle/>
                    <a:p>
                      <a:pPr hangingPunct="0">
                        <a:spcAft>
                          <a:spcPts val="0"/>
                        </a:spcAft>
                      </a:pPr>
                      <a:r>
                        <a:rPr lang="ru-RU" sz="1550" b="1">
                          <a:latin typeface="Times New Roman"/>
                          <a:ea typeface="Times New Roman"/>
                          <a:cs typeface="Times New Roman"/>
                        </a:rPr>
                        <a:t>Meadow lands</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e-BY"/>
                    </a:p>
                  </a:txBody>
                  <a:tcPr/>
                </a:tc>
                <a:tc hMerge="1">
                  <a:txBody>
                    <a:bodyPr/>
                    <a:lstStyle/>
                    <a:p>
                      <a:endParaRPr lang="be-BY"/>
                    </a:p>
                  </a:txBody>
                  <a:tcPr/>
                </a:tc>
                <a:tc hMerge="1">
                  <a:txBody>
                    <a:bodyPr/>
                    <a:lstStyle/>
                    <a:p>
                      <a:endParaRPr lang="be-BY"/>
                    </a:p>
                  </a:txBody>
                  <a:tcPr/>
                </a:tc>
                <a:extLst>
                  <a:ext uri="{0D108BD9-81ED-4DB2-BD59-A6C34878D82A}">
                    <a16:rowId xmlns:a16="http://schemas.microsoft.com/office/drawing/2014/main" val="10010"/>
                  </a:ext>
                </a:extLst>
              </a:tr>
              <a:tr h="222557">
                <a:tc>
                  <a:txBody>
                    <a:bodyPr/>
                    <a:lstStyle/>
                    <a:p>
                      <a:pPr hangingPunct="0">
                        <a:spcAft>
                          <a:spcPts val="0"/>
                        </a:spcAft>
                      </a:pPr>
                      <a:r>
                        <a:rPr lang="ru-RU" sz="1550">
                          <a:latin typeface="Times New Roman"/>
                          <a:ea typeface="Times New Roman"/>
                          <a:cs typeface="Times New Roman"/>
                        </a:rPr>
                        <a:t>Republic of Belarus</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550">
                          <a:latin typeface="Times New Roman"/>
                          <a:ea typeface="Times New Roman"/>
                          <a:cs typeface="Times New Roman"/>
                        </a:rPr>
                        <a:t>y = 3</a:t>
                      </a:r>
                      <a:r>
                        <a:rPr lang="ru-RU" sz="1550">
                          <a:latin typeface="Times New Roman"/>
                          <a:ea typeface="Times New Roman"/>
                          <a:cs typeface="Times New Roman"/>
                        </a:rPr>
                        <a:t>.</a:t>
                      </a:r>
                      <a:r>
                        <a:rPr lang="en-US" sz="1550">
                          <a:latin typeface="Times New Roman"/>
                          <a:ea typeface="Times New Roman"/>
                          <a:cs typeface="Times New Roman"/>
                        </a:rPr>
                        <a:t>511x</a:t>
                      </a:r>
                      <a:r>
                        <a:rPr lang="en-US" sz="1550" baseline="30000">
                          <a:latin typeface="Times New Roman"/>
                          <a:ea typeface="Times New Roman"/>
                          <a:cs typeface="Times New Roman"/>
                        </a:rPr>
                        <a:t>2</a:t>
                      </a:r>
                      <a:r>
                        <a:rPr lang="en-US" sz="1550">
                          <a:latin typeface="Times New Roman"/>
                          <a:ea typeface="Times New Roman"/>
                          <a:cs typeface="Times New Roman"/>
                        </a:rPr>
                        <a:t>– 121</a:t>
                      </a:r>
                      <a:r>
                        <a:rPr lang="ru-RU" sz="1550">
                          <a:latin typeface="Times New Roman"/>
                          <a:ea typeface="Times New Roman"/>
                          <a:cs typeface="Times New Roman"/>
                        </a:rPr>
                        <a:t>.</a:t>
                      </a:r>
                      <a:r>
                        <a:rPr lang="en-US" sz="1550">
                          <a:latin typeface="Times New Roman"/>
                          <a:ea typeface="Times New Roman"/>
                          <a:cs typeface="Times New Roman"/>
                        </a:rPr>
                        <a:t>4x + 3419</a:t>
                      </a:r>
                      <a:r>
                        <a:rPr lang="ru-RU" sz="1550">
                          <a:latin typeface="Times New Roman"/>
                          <a:ea typeface="Times New Roman"/>
                          <a:cs typeface="Times New Roman"/>
                        </a:rPr>
                        <a:t>.0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2567.5</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US" sz="1550">
                          <a:latin typeface="Times New Roman"/>
                          <a:ea typeface="Times New Roman"/>
                          <a:cs typeface="Times New Roman"/>
                        </a:rPr>
                        <a:t>2434.2</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2557">
                <a:tc>
                  <a:txBody>
                    <a:bodyPr/>
                    <a:lstStyle/>
                    <a:p>
                      <a:pPr hangingPunct="0">
                        <a:spcAft>
                          <a:spcPts val="0"/>
                        </a:spcAft>
                      </a:pPr>
                      <a:r>
                        <a:rPr lang="ru-RU" sz="1550">
                          <a:latin typeface="Times New Roman"/>
                          <a:ea typeface="Times New Roman"/>
                          <a:cs typeface="Times New Roman"/>
                        </a:rPr>
                        <a:t>Brest region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 = -0</a:t>
                      </a:r>
                      <a:r>
                        <a:rPr lang="ru-RU" sz="1550">
                          <a:latin typeface="Times New Roman"/>
                          <a:ea typeface="Times New Roman"/>
                          <a:cs typeface="Times New Roman"/>
                        </a:rPr>
                        <a:t>.</a:t>
                      </a:r>
                      <a:r>
                        <a:rPr lang="en-GB" sz="1550">
                          <a:latin typeface="Times New Roman"/>
                          <a:ea typeface="Times New Roman"/>
                          <a:cs typeface="Times New Roman"/>
                        </a:rPr>
                        <a:t>484x</a:t>
                      </a:r>
                      <a:r>
                        <a:rPr lang="en-GB" sz="1550" baseline="30000">
                          <a:latin typeface="Times New Roman"/>
                          <a:ea typeface="Times New Roman"/>
                          <a:cs typeface="Times New Roman"/>
                        </a:rPr>
                        <a:t>2</a:t>
                      </a:r>
                      <a:r>
                        <a:rPr lang="en-GB" sz="1550">
                          <a:latin typeface="Times New Roman"/>
                          <a:ea typeface="Times New Roman"/>
                          <a:cs typeface="Times New Roman"/>
                        </a:rPr>
                        <a:t>– 4</a:t>
                      </a:r>
                      <a:r>
                        <a:rPr lang="ru-RU" sz="1550">
                          <a:latin typeface="Times New Roman"/>
                          <a:ea typeface="Times New Roman"/>
                          <a:cs typeface="Times New Roman"/>
                        </a:rPr>
                        <a:t>.</a:t>
                      </a:r>
                      <a:r>
                        <a:rPr lang="en-GB" sz="1550">
                          <a:latin typeface="Times New Roman"/>
                          <a:ea typeface="Times New Roman"/>
                          <a:cs typeface="Times New Roman"/>
                        </a:rPr>
                        <a:t>088x + 598</a:t>
                      </a:r>
                      <a:r>
                        <a:rPr lang="ru-RU" sz="1550">
                          <a:latin typeface="Times New Roman"/>
                          <a:ea typeface="Times New Roman"/>
                          <a:cs typeface="Times New Roman"/>
                        </a:rPr>
                        <a:t>.</a:t>
                      </a:r>
                      <a:r>
                        <a:rPr lang="en-GB" sz="1550">
                          <a:latin typeface="Times New Roman"/>
                          <a:ea typeface="Times New Roman"/>
                          <a:cs typeface="Times New Roman"/>
                        </a:rPr>
                        <a:t>1</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504.5</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463.2</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2557">
                <a:tc>
                  <a:txBody>
                    <a:bodyPr/>
                    <a:lstStyle/>
                    <a:p>
                      <a:pPr hangingPunct="0">
                        <a:spcAft>
                          <a:spcPts val="0"/>
                        </a:spcAft>
                      </a:pPr>
                      <a:r>
                        <a:rPr lang="ru-RU" sz="1550">
                          <a:latin typeface="Times New Roman"/>
                          <a:ea typeface="Times New Roman"/>
                          <a:cs typeface="Times New Roman"/>
                        </a:rPr>
                        <a:t>Vitebsk region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 = 3</a:t>
                      </a:r>
                      <a:r>
                        <a:rPr lang="ru-RU" sz="1550">
                          <a:latin typeface="Times New Roman"/>
                          <a:ea typeface="Times New Roman"/>
                          <a:cs typeface="Times New Roman"/>
                        </a:rPr>
                        <a:t>.</a:t>
                      </a:r>
                      <a:r>
                        <a:rPr lang="en-GB" sz="1550">
                          <a:latin typeface="Times New Roman"/>
                          <a:ea typeface="Times New Roman"/>
                          <a:cs typeface="Times New Roman"/>
                        </a:rPr>
                        <a:t>020x</a:t>
                      </a:r>
                      <a:r>
                        <a:rPr lang="en-GB" sz="1550" baseline="30000">
                          <a:latin typeface="Times New Roman"/>
                          <a:ea typeface="Times New Roman"/>
                          <a:cs typeface="Times New Roman"/>
                        </a:rPr>
                        <a:t>2</a:t>
                      </a:r>
                      <a:r>
                        <a:rPr lang="en-GB" sz="1550">
                          <a:latin typeface="Times New Roman"/>
                          <a:ea typeface="Times New Roman"/>
                          <a:cs typeface="Times New Roman"/>
                        </a:rPr>
                        <a:t>– 47</a:t>
                      </a:r>
                      <a:r>
                        <a:rPr lang="ru-RU" sz="1550">
                          <a:latin typeface="Times New Roman"/>
                          <a:ea typeface="Times New Roman"/>
                          <a:cs typeface="Times New Roman"/>
                        </a:rPr>
                        <a:t>.</a:t>
                      </a:r>
                      <a:r>
                        <a:rPr lang="en-GB" sz="1550">
                          <a:latin typeface="Times New Roman"/>
                          <a:ea typeface="Times New Roman"/>
                          <a:cs typeface="Times New Roman"/>
                        </a:rPr>
                        <a:t>91x + 696</a:t>
                      </a:r>
                      <a:r>
                        <a:rPr lang="ru-RU" sz="1550">
                          <a:latin typeface="Times New Roman"/>
                          <a:ea typeface="Times New Roman"/>
                          <a:cs typeface="Times New Roman"/>
                        </a:rPr>
                        <a:t>.</a:t>
                      </a:r>
                      <a:r>
                        <a:rPr lang="en-GB" sz="1550">
                          <a:latin typeface="Times New Roman"/>
                          <a:ea typeface="Times New Roman"/>
                          <a:cs typeface="Times New Roman"/>
                        </a:rPr>
                        <a:t>3</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502.6</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583.9</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2557">
                <a:tc>
                  <a:txBody>
                    <a:bodyPr/>
                    <a:lstStyle/>
                    <a:p>
                      <a:pPr hangingPunct="0">
                        <a:spcAft>
                          <a:spcPts val="0"/>
                        </a:spcAft>
                      </a:pPr>
                      <a:r>
                        <a:rPr lang="ru-RU" sz="1550">
                          <a:latin typeface="Times New Roman"/>
                          <a:ea typeface="Times New Roman"/>
                          <a:cs typeface="Times New Roman"/>
                        </a:rPr>
                        <a:t>Gomel region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 = 0</a:t>
                      </a:r>
                      <a:r>
                        <a:rPr lang="ru-RU" sz="1550">
                          <a:latin typeface="Times New Roman"/>
                          <a:ea typeface="Times New Roman"/>
                          <a:cs typeface="Times New Roman"/>
                        </a:rPr>
                        <a:t>.</a:t>
                      </a:r>
                      <a:r>
                        <a:rPr lang="en-GB" sz="1550">
                          <a:latin typeface="Times New Roman"/>
                          <a:ea typeface="Times New Roman"/>
                          <a:cs typeface="Times New Roman"/>
                        </a:rPr>
                        <a:t>631x</a:t>
                      </a:r>
                      <a:r>
                        <a:rPr lang="en-GB" sz="1550" baseline="30000">
                          <a:latin typeface="Times New Roman"/>
                          <a:ea typeface="Times New Roman"/>
                          <a:cs typeface="Times New Roman"/>
                        </a:rPr>
                        <a:t>2</a:t>
                      </a:r>
                      <a:r>
                        <a:rPr lang="en-GB" sz="1550">
                          <a:latin typeface="Times New Roman"/>
                          <a:ea typeface="Times New Roman"/>
                          <a:cs typeface="Times New Roman"/>
                        </a:rPr>
                        <a:t>– 30</a:t>
                      </a:r>
                      <a:r>
                        <a:rPr lang="ru-RU" sz="1550">
                          <a:latin typeface="Times New Roman"/>
                          <a:ea typeface="Times New Roman"/>
                          <a:cs typeface="Times New Roman"/>
                        </a:rPr>
                        <a:t>.</a:t>
                      </a:r>
                      <a:r>
                        <a:rPr lang="en-GB" sz="1550">
                          <a:latin typeface="Times New Roman"/>
                          <a:ea typeface="Times New Roman"/>
                          <a:cs typeface="Times New Roman"/>
                        </a:rPr>
                        <a:t>38x + 601</a:t>
                      </a:r>
                      <a:r>
                        <a:rPr lang="ru-RU" sz="1550">
                          <a:latin typeface="Times New Roman"/>
                          <a:ea typeface="Times New Roman"/>
                          <a:cs typeface="Times New Roman"/>
                        </a:rPr>
                        <a:t>.</a:t>
                      </a:r>
                      <a:r>
                        <a:rPr lang="en-GB" sz="1550">
                          <a:latin typeface="Times New Roman"/>
                          <a:ea typeface="Times New Roman"/>
                          <a:cs typeface="Times New Roman"/>
                        </a:rPr>
                        <a:t>1</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372.5</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312.8</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2557">
                <a:tc>
                  <a:txBody>
                    <a:bodyPr/>
                    <a:lstStyle/>
                    <a:p>
                      <a:pPr hangingPunct="0">
                        <a:spcAft>
                          <a:spcPts val="0"/>
                        </a:spcAft>
                      </a:pPr>
                      <a:r>
                        <a:rPr lang="ru-RU" sz="1550">
                          <a:latin typeface="Times New Roman"/>
                          <a:ea typeface="Times New Roman"/>
                          <a:cs typeface="Times New Roman"/>
                        </a:rPr>
                        <a:t>Grodno region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 = -0</a:t>
                      </a:r>
                      <a:r>
                        <a:rPr lang="ru-RU" sz="1550">
                          <a:latin typeface="Times New Roman"/>
                          <a:ea typeface="Times New Roman"/>
                          <a:cs typeface="Times New Roman"/>
                        </a:rPr>
                        <a:t>.</a:t>
                      </a:r>
                      <a:r>
                        <a:rPr lang="en-GB" sz="1550">
                          <a:latin typeface="Times New Roman"/>
                          <a:ea typeface="Times New Roman"/>
                          <a:cs typeface="Times New Roman"/>
                        </a:rPr>
                        <a:t>099x</a:t>
                      </a:r>
                      <a:r>
                        <a:rPr lang="en-GB" sz="1550" baseline="30000">
                          <a:latin typeface="Times New Roman"/>
                          <a:ea typeface="Times New Roman"/>
                          <a:cs typeface="Times New Roman"/>
                        </a:rPr>
                        <a:t>2</a:t>
                      </a:r>
                      <a:r>
                        <a:rPr lang="en-GB" sz="1550">
                          <a:latin typeface="Times New Roman"/>
                          <a:ea typeface="Times New Roman"/>
                          <a:cs typeface="Times New Roman"/>
                        </a:rPr>
                        <a:t>– 3</a:t>
                      </a:r>
                      <a:r>
                        <a:rPr lang="ru-RU" sz="1550">
                          <a:latin typeface="Times New Roman"/>
                          <a:ea typeface="Times New Roman"/>
                          <a:cs typeface="Times New Roman"/>
                        </a:rPr>
                        <a:t>.</a:t>
                      </a:r>
                      <a:r>
                        <a:rPr lang="en-GB" sz="1550">
                          <a:latin typeface="Times New Roman"/>
                          <a:ea typeface="Times New Roman"/>
                          <a:cs typeface="Times New Roman"/>
                        </a:rPr>
                        <a:t>389x + 398</a:t>
                      </a:r>
                      <a:r>
                        <a:rPr lang="ru-RU" sz="1550">
                          <a:latin typeface="Times New Roman"/>
                          <a:ea typeface="Times New Roman"/>
                          <a:cs typeface="Times New Roman"/>
                        </a:rPr>
                        <a:t>.</a:t>
                      </a:r>
                      <a:r>
                        <a:rPr lang="en-GB" sz="1550">
                          <a:latin typeface="Times New Roman"/>
                          <a:ea typeface="Times New Roman"/>
                          <a:cs typeface="Times New Roman"/>
                        </a:rPr>
                        <a:t>1</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357.5</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337.3</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22557">
                <a:tc>
                  <a:txBody>
                    <a:bodyPr/>
                    <a:lstStyle/>
                    <a:p>
                      <a:pPr hangingPunct="0">
                        <a:spcAft>
                          <a:spcPts val="0"/>
                        </a:spcAft>
                      </a:pPr>
                      <a:r>
                        <a:rPr lang="ru-RU" sz="1550">
                          <a:latin typeface="Times New Roman"/>
                          <a:ea typeface="Times New Roman"/>
                          <a:cs typeface="Times New Roman"/>
                        </a:rPr>
                        <a:t>Minsk</a:t>
                      </a:r>
                      <a:r>
                        <a:rPr lang="en-US" sz="1550">
                          <a:latin typeface="Times New Roman"/>
                          <a:ea typeface="Times New Roman"/>
                          <a:cs typeface="Times New Roman"/>
                        </a:rPr>
                        <a:t> r</a:t>
                      </a:r>
                      <a:r>
                        <a:rPr lang="ru-RU" sz="1550">
                          <a:latin typeface="Times New Roman"/>
                          <a:ea typeface="Times New Roman"/>
                          <a:cs typeface="Times New Roman"/>
                        </a:rPr>
                        <a:t>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 = 0</a:t>
                      </a:r>
                      <a:r>
                        <a:rPr lang="ru-RU" sz="1550">
                          <a:latin typeface="Times New Roman"/>
                          <a:ea typeface="Times New Roman"/>
                          <a:cs typeface="Times New Roman"/>
                        </a:rPr>
                        <a:t>.</a:t>
                      </a:r>
                      <a:r>
                        <a:rPr lang="en-GB" sz="1550">
                          <a:latin typeface="Times New Roman"/>
                          <a:ea typeface="Times New Roman"/>
                          <a:cs typeface="Times New Roman"/>
                        </a:rPr>
                        <a:t>150x</a:t>
                      </a:r>
                      <a:r>
                        <a:rPr lang="en-GB" sz="1550" baseline="30000">
                          <a:latin typeface="Times New Roman"/>
                          <a:ea typeface="Times New Roman"/>
                          <a:cs typeface="Times New Roman"/>
                        </a:rPr>
                        <a:t>2</a:t>
                      </a:r>
                      <a:r>
                        <a:rPr lang="en-GB" sz="1550">
                          <a:latin typeface="Times New Roman"/>
                          <a:ea typeface="Times New Roman"/>
                          <a:cs typeface="Times New Roman"/>
                        </a:rPr>
                        <a:t>– 16</a:t>
                      </a:r>
                      <a:r>
                        <a:rPr lang="ru-RU" sz="1550">
                          <a:latin typeface="Times New Roman"/>
                          <a:ea typeface="Times New Roman"/>
                          <a:cs typeface="Times New Roman"/>
                        </a:rPr>
                        <a:t>.</a:t>
                      </a:r>
                      <a:r>
                        <a:rPr lang="en-GB" sz="1550">
                          <a:latin typeface="Times New Roman"/>
                          <a:ea typeface="Times New Roman"/>
                          <a:cs typeface="Times New Roman"/>
                        </a:rPr>
                        <a:t>55x + 600</a:t>
                      </a:r>
                      <a:r>
                        <a:rPr lang="ru-RU" sz="1550">
                          <a:latin typeface="Times New Roman"/>
                          <a:ea typeface="Times New Roman"/>
                          <a:cs typeface="Times New Roman"/>
                        </a:rPr>
                        <a:t>.</a:t>
                      </a:r>
                      <a:r>
                        <a:rPr lang="en-GB" sz="1550">
                          <a:latin typeface="Times New Roman"/>
                          <a:ea typeface="Times New Roman"/>
                          <a:cs typeface="Times New Roman"/>
                        </a:rPr>
                        <a:t>2</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461.4</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410.4</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22557">
                <a:tc>
                  <a:txBody>
                    <a:bodyPr/>
                    <a:lstStyle/>
                    <a:p>
                      <a:pPr hangingPunct="0">
                        <a:spcAft>
                          <a:spcPts val="0"/>
                        </a:spcAft>
                      </a:pPr>
                      <a:r>
                        <a:rPr lang="ru-RU" sz="1550">
                          <a:latin typeface="Times New Roman"/>
                          <a:ea typeface="Times New Roman"/>
                          <a:cs typeface="Times New Roman"/>
                        </a:rPr>
                        <a:t>Mogilev region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 = 0</a:t>
                      </a:r>
                      <a:r>
                        <a:rPr lang="ru-RU" sz="1550">
                          <a:latin typeface="Times New Roman"/>
                          <a:ea typeface="Times New Roman"/>
                          <a:cs typeface="Times New Roman"/>
                        </a:rPr>
                        <a:t>.</a:t>
                      </a:r>
                      <a:r>
                        <a:rPr lang="en-GB" sz="1550">
                          <a:latin typeface="Times New Roman"/>
                          <a:ea typeface="Times New Roman"/>
                          <a:cs typeface="Times New Roman"/>
                        </a:rPr>
                        <a:t>293x</a:t>
                      </a:r>
                      <a:r>
                        <a:rPr lang="en-GB" sz="1550" baseline="30000">
                          <a:latin typeface="Times New Roman"/>
                          <a:ea typeface="Times New Roman"/>
                          <a:cs typeface="Times New Roman"/>
                        </a:rPr>
                        <a:t>2</a:t>
                      </a:r>
                      <a:r>
                        <a:rPr lang="en-GB" sz="1550">
                          <a:latin typeface="Times New Roman"/>
                          <a:ea typeface="Times New Roman"/>
                          <a:cs typeface="Times New Roman"/>
                        </a:rPr>
                        <a:t>– 19</a:t>
                      </a:r>
                      <a:r>
                        <a:rPr lang="ru-RU" sz="1550">
                          <a:latin typeface="Times New Roman"/>
                          <a:ea typeface="Times New Roman"/>
                          <a:cs typeface="Times New Roman"/>
                        </a:rPr>
                        <a:t>.</a:t>
                      </a:r>
                      <a:r>
                        <a:rPr lang="en-GB" sz="1550">
                          <a:latin typeface="Times New Roman"/>
                          <a:ea typeface="Times New Roman"/>
                          <a:cs typeface="Times New Roman"/>
                        </a:rPr>
                        <a:t>12x + 525</a:t>
                      </a:r>
                      <a:r>
                        <a:rPr lang="ru-RU" sz="1550">
                          <a:latin typeface="Times New Roman"/>
                          <a:ea typeface="Times New Roman"/>
                          <a:cs typeface="Times New Roman"/>
                        </a:rPr>
                        <a:t>.</a:t>
                      </a:r>
                      <a:r>
                        <a:rPr lang="en-GB" sz="1550">
                          <a:latin typeface="Times New Roman"/>
                          <a:ea typeface="Times New Roman"/>
                          <a:cs typeface="Times New Roman"/>
                        </a:rPr>
                        <a:t>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368.6</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326.0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22557">
                <a:tc gridSpan="4">
                  <a:txBody>
                    <a:bodyPr/>
                    <a:lstStyle/>
                    <a:p>
                      <a:pPr hangingPunct="0">
                        <a:spcAft>
                          <a:spcPts val="0"/>
                        </a:spcAft>
                      </a:pPr>
                      <a:r>
                        <a:rPr lang="ru-RU" sz="1550" b="1">
                          <a:latin typeface="Times New Roman"/>
                          <a:ea typeface="Times New Roman"/>
                          <a:cs typeface="Times New Roman"/>
                        </a:rPr>
                        <a:t>Forest land</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e-BY"/>
                    </a:p>
                  </a:txBody>
                  <a:tcPr/>
                </a:tc>
                <a:tc hMerge="1">
                  <a:txBody>
                    <a:bodyPr/>
                    <a:lstStyle/>
                    <a:p>
                      <a:endParaRPr lang="be-BY"/>
                    </a:p>
                  </a:txBody>
                  <a:tcPr/>
                </a:tc>
                <a:tc hMerge="1">
                  <a:txBody>
                    <a:bodyPr/>
                    <a:lstStyle/>
                    <a:p>
                      <a:endParaRPr lang="be-BY"/>
                    </a:p>
                  </a:txBody>
                  <a:tcPr/>
                </a:tc>
                <a:extLst>
                  <a:ext uri="{0D108BD9-81ED-4DB2-BD59-A6C34878D82A}">
                    <a16:rowId xmlns:a16="http://schemas.microsoft.com/office/drawing/2014/main" val="10018"/>
                  </a:ext>
                </a:extLst>
              </a:tr>
              <a:tr h="222557">
                <a:tc>
                  <a:txBody>
                    <a:bodyPr/>
                    <a:lstStyle/>
                    <a:p>
                      <a:pPr hangingPunct="0">
                        <a:spcAft>
                          <a:spcPts val="0"/>
                        </a:spcAft>
                      </a:pPr>
                      <a:r>
                        <a:rPr lang="ru-RU" sz="1550">
                          <a:latin typeface="Times New Roman"/>
                          <a:ea typeface="Times New Roman"/>
                          <a:cs typeface="Times New Roman"/>
                        </a:rPr>
                        <a:t>Republic of Belarus</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a:t>
                      </a:r>
                      <a:r>
                        <a:rPr lang="ru-RU" sz="1550">
                          <a:latin typeface="Times New Roman"/>
                          <a:ea typeface="Times New Roman"/>
                          <a:cs typeface="Times New Roman"/>
                        </a:rPr>
                        <a:t> = -0.408</a:t>
                      </a:r>
                      <a:r>
                        <a:rPr lang="en-GB" sz="1550">
                          <a:latin typeface="Times New Roman"/>
                          <a:ea typeface="Times New Roman"/>
                          <a:cs typeface="Times New Roman"/>
                        </a:rPr>
                        <a:t>x</a:t>
                      </a:r>
                      <a:r>
                        <a:rPr lang="ru-RU" sz="1550" baseline="30000">
                          <a:latin typeface="Times New Roman"/>
                          <a:ea typeface="Times New Roman"/>
                          <a:cs typeface="Times New Roman"/>
                        </a:rPr>
                        <a:t>2</a:t>
                      </a:r>
                      <a:r>
                        <a:rPr lang="ru-RU" sz="1550">
                          <a:latin typeface="Times New Roman"/>
                          <a:ea typeface="Times New Roman"/>
                          <a:cs typeface="Times New Roman"/>
                        </a:rPr>
                        <a:t> + 35.38</a:t>
                      </a:r>
                      <a:r>
                        <a:rPr lang="en-GB" sz="1550">
                          <a:latin typeface="Times New Roman"/>
                          <a:ea typeface="Times New Roman"/>
                          <a:cs typeface="Times New Roman"/>
                        </a:rPr>
                        <a:t>x</a:t>
                      </a:r>
                      <a:r>
                        <a:rPr lang="ru-RU" sz="1550">
                          <a:latin typeface="Times New Roman"/>
                          <a:ea typeface="Times New Roman"/>
                          <a:cs typeface="Times New Roman"/>
                        </a:rPr>
                        <a:t> + 8512.0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550">
                          <a:latin typeface="Times New Roman"/>
                          <a:ea typeface="Times New Roman"/>
                          <a:cs typeface="Times New Roman"/>
                        </a:rPr>
                        <a:t>8813.6</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550">
                          <a:latin typeface="Times New Roman"/>
                          <a:ea typeface="Times New Roman"/>
                          <a:cs typeface="Times New Roman"/>
                        </a:rPr>
                        <a:t>8903.0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22557">
                <a:tc>
                  <a:txBody>
                    <a:bodyPr/>
                    <a:lstStyle/>
                    <a:p>
                      <a:pPr hangingPunct="0">
                        <a:spcAft>
                          <a:spcPts val="0"/>
                        </a:spcAft>
                      </a:pPr>
                      <a:r>
                        <a:rPr lang="ru-RU" sz="1550">
                          <a:latin typeface="Times New Roman"/>
                          <a:ea typeface="Times New Roman"/>
                          <a:cs typeface="Times New Roman"/>
                        </a:rPr>
                        <a:t>Brest region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a:t>
                      </a:r>
                      <a:r>
                        <a:rPr lang="ru-RU" sz="1550">
                          <a:latin typeface="Times New Roman"/>
                          <a:ea typeface="Times New Roman"/>
                          <a:cs typeface="Times New Roman"/>
                        </a:rPr>
                        <a:t> = 0.061</a:t>
                      </a:r>
                      <a:r>
                        <a:rPr lang="en-GB" sz="1550">
                          <a:latin typeface="Times New Roman"/>
                          <a:ea typeface="Times New Roman"/>
                          <a:cs typeface="Times New Roman"/>
                        </a:rPr>
                        <a:t>x</a:t>
                      </a:r>
                      <a:r>
                        <a:rPr lang="ru-RU" sz="1550" baseline="30000">
                          <a:latin typeface="Times New Roman"/>
                          <a:ea typeface="Times New Roman"/>
                          <a:cs typeface="Times New Roman"/>
                        </a:rPr>
                        <a:t>2</a:t>
                      </a:r>
                      <a:r>
                        <a:rPr lang="ru-RU" sz="1550">
                          <a:latin typeface="Times New Roman"/>
                          <a:ea typeface="Times New Roman"/>
                          <a:cs typeface="Times New Roman"/>
                        </a:rPr>
                        <a:t> + 2.932</a:t>
                      </a:r>
                      <a:r>
                        <a:rPr lang="en-GB" sz="1550">
                          <a:latin typeface="Times New Roman"/>
                          <a:ea typeface="Times New Roman"/>
                          <a:cs typeface="Times New Roman"/>
                        </a:rPr>
                        <a:t>x</a:t>
                      </a:r>
                      <a:r>
                        <a:rPr lang="ru-RU" sz="1550">
                          <a:latin typeface="Times New Roman"/>
                          <a:ea typeface="Times New Roman"/>
                          <a:cs typeface="Times New Roman"/>
                        </a:rPr>
                        <a:t> + 1222.0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550">
                          <a:latin typeface="Times New Roman"/>
                          <a:ea typeface="Times New Roman"/>
                          <a:cs typeface="Times New Roman"/>
                        </a:rPr>
                        <a:t>1260.7</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550">
                          <a:latin typeface="Times New Roman"/>
                          <a:ea typeface="Times New Roman"/>
                          <a:cs typeface="Times New Roman"/>
                        </a:rPr>
                        <a:t>1270.4</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22557">
                <a:tc>
                  <a:txBody>
                    <a:bodyPr/>
                    <a:lstStyle/>
                    <a:p>
                      <a:pPr hangingPunct="0">
                        <a:spcAft>
                          <a:spcPts val="0"/>
                        </a:spcAft>
                      </a:pPr>
                      <a:r>
                        <a:rPr lang="ru-RU" sz="1550">
                          <a:latin typeface="Times New Roman"/>
                          <a:ea typeface="Times New Roman"/>
                          <a:cs typeface="Times New Roman"/>
                        </a:rPr>
                        <a:t>Vitebsk region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a:t>
                      </a:r>
                      <a:r>
                        <a:rPr lang="ru-RU" sz="1550">
                          <a:latin typeface="Times New Roman"/>
                          <a:ea typeface="Times New Roman"/>
                          <a:cs typeface="Times New Roman"/>
                        </a:rPr>
                        <a:t> = -0.152</a:t>
                      </a:r>
                      <a:r>
                        <a:rPr lang="en-GB" sz="1550">
                          <a:latin typeface="Times New Roman"/>
                          <a:ea typeface="Times New Roman"/>
                          <a:cs typeface="Times New Roman"/>
                        </a:rPr>
                        <a:t>x</a:t>
                      </a:r>
                      <a:r>
                        <a:rPr lang="ru-RU" sz="1550" baseline="30000">
                          <a:latin typeface="Times New Roman"/>
                          <a:ea typeface="Times New Roman"/>
                          <a:cs typeface="Times New Roman"/>
                        </a:rPr>
                        <a:t>2</a:t>
                      </a:r>
                      <a:r>
                        <a:rPr lang="ru-RU" sz="1550">
                          <a:latin typeface="Times New Roman"/>
                          <a:ea typeface="Times New Roman"/>
                          <a:cs typeface="Times New Roman"/>
                        </a:rPr>
                        <a:t> + 9.822</a:t>
                      </a:r>
                      <a:r>
                        <a:rPr lang="en-GB" sz="1550">
                          <a:latin typeface="Times New Roman"/>
                          <a:ea typeface="Times New Roman"/>
                          <a:cs typeface="Times New Roman"/>
                        </a:rPr>
                        <a:t>x</a:t>
                      </a:r>
                      <a:r>
                        <a:rPr lang="ru-RU" sz="1550">
                          <a:latin typeface="Times New Roman"/>
                          <a:ea typeface="Times New Roman"/>
                          <a:cs typeface="Times New Roman"/>
                        </a:rPr>
                        <a:t> + 1648.0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1724.4</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1750.0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22557">
                <a:tc>
                  <a:txBody>
                    <a:bodyPr/>
                    <a:lstStyle/>
                    <a:p>
                      <a:pPr hangingPunct="0">
                        <a:spcAft>
                          <a:spcPts val="0"/>
                        </a:spcAft>
                      </a:pPr>
                      <a:r>
                        <a:rPr lang="ru-RU" sz="1550">
                          <a:latin typeface="Times New Roman"/>
                          <a:ea typeface="Times New Roman"/>
                          <a:cs typeface="Times New Roman"/>
                        </a:rPr>
                        <a:t>Gomel region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 = -0</a:t>
                      </a:r>
                      <a:r>
                        <a:rPr lang="ru-RU" sz="1550">
                          <a:latin typeface="Times New Roman"/>
                          <a:ea typeface="Times New Roman"/>
                          <a:cs typeface="Times New Roman"/>
                        </a:rPr>
                        <a:t>.</a:t>
                      </a:r>
                      <a:r>
                        <a:rPr lang="en-GB" sz="1550">
                          <a:latin typeface="Times New Roman"/>
                          <a:ea typeface="Times New Roman"/>
                          <a:cs typeface="Times New Roman"/>
                        </a:rPr>
                        <a:t>038x</a:t>
                      </a:r>
                      <a:r>
                        <a:rPr lang="en-GB" sz="1550" baseline="30000">
                          <a:latin typeface="Times New Roman"/>
                          <a:ea typeface="Times New Roman"/>
                          <a:cs typeface="Times New Roman"/>
                        </a:rPr>
                        <a:t>2</a:t>
                      </a:r>
                      <a:r>
                        <a:rPr lang="en-GB" sz="1550">
                          <a:latin typeface="Times New Roman"/>
                          <a:ea typeface="Times New Roman"/>
                          <a:cs typeface="Times New Roman"/>
                        </a:rPr>
                        <a:t> + 8</a:t>
                      </a:r>
                      <a:r>
                        <a:rPr lang="ru-RU" sz="1550">
                          <a:latin typeface="Times New Roman"/>
                          <a:ea typeface="Times New Roman"/>
                          <a:cs typeface="Times New Roman"/>
                        </a:rPr>
                        <a:t>.</a:t>
                      </a:r>
                      <a:r>
                        <a:rPr lang="en-GB" sz="1550">
                          <a:latin typeface="Times New Roman"/>
                          <a:ea typeface="Times New Roman"/>
                          <a:cs typeface="Times New Roman"/>
                        </a:rPr>
                        <a:t>512x + 1998</a:t>
                      </a:r>
                      <a:r>
                        <a:rPr lang="ru-RU" sz="1550">
                          <a:latin typeface="Times New Roman"/>
                          <a:ea typeface="Times New Roman"/>
                          <a:cs typeface="Times New Roman"/>
                        </a:rPr>
                        <a:t>.0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550">
                          <a:latin typeface="Times New Roman"/>
                          <a:ea typeface="Times New Roman"/>
                          <a:cs typeface="Times New Roman"/>
                        </a:rPr>
                        <a:t>2072.4</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550">
                          <a:latin typeface="Times New Roman"/>
                          <a:ea typeface="Times New Roman"/>
                          <a:cs typeface="Times New Roman"/>
                        </a:rPr>
                        <a:t>2092.2</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22557">
                <a:tc>
                  <a:txBody>
                    <a:bodyPr/>
                    <a:lstStyle/>
                    <a:p>
                      <a:pPr hangingPunct="0">
                        <a:spcAft>
                          <a:spcPts val="0"/>
                        </a:spcAft>
                      </a:pPr>
                      <a:r>
                        <a:rPr lang="ru-RU" sz="1550">
                          <a:latin typeface="Times New Roman"/>
                          <a:ea typeface="Times New Roman"/>
                          <a:cs typeface="Times New Roman"/>
                        </a:rPr>
                        <a:t>Grodno region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a:t>
                      </a:r>
                      <a:r>
                        <a:rPr lang="ru-RU" sz="1550">
                          <a:latin typeface="Times New Roman"/>
                          <a:ea typeface="Times New Roman"/>
                          <a:cs typeface="Times New Roman"/>
                        </a:rPr>
                        <a:t> = 0.255</a:t>
                      </a:r>
                      <a:r>
                        <a:rPr lang="en-GB" sz="1550">
                          <a:latin typeface="Times New Roman"/>
                          <a:ea typeface="Times New Roman"/>
                          <a:cs typeface="Times New Roman"/>
                        </a:rPr>
                        <a:t>x</a:t>
                      </a:r>
                      <a:r>
                        <a:rPr lang="ru-RU" sz="1550" baseline="30000">
                          <a:latin typeface="Times New Roman"/>
                          <a:ea typeface="Times New Roman"/>
                          <a:cs typeface="Times New Roman"/>
                        </a:rPr>
                        <a:t>2</a:t>
                      </a:r>
                      <a:r>
                        <a:rPr lang="ru-RU" sz="1550">
                          <a:latin typeface="Times New Roman"/>
                          <a:ea typeface="Times New Roman"/>
                          <a:cs typeface="Times New Roman"/>
                        </a:rPr>
                        <a:t>– 0.539</a:t>
                      </a:r>
                      <a:r>
                        <a:rPr lang="en-GB" sz="1550">
                          <a:latin typeface="Times New Roman"/>
                          <a:ea typeface="Times New Roman"/>
                          <a:cs typeface="Times New Roman"/>
                        </a:rPr>
                        <a:t>x</a:t>
                      </a:r>
                      <a:r>
                        <a:rPr lang="ru-RU" sz="1550">
                          <a:latin typeface="Times New Roman"/>
                          <a:ea typeface="Times New Roman"/>
                          <a:cs typeface="Times New Roman"/>
                        </a:rPr>
                        <a:t> + 917.9</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550">
                          <a:latin typeface="Times New Roman"/>
                          <a:ea typeface="Times New Roman"/>
                          <a:cs typeface="Times New Roman"/>
                        </a:rPr>
                        <a:t>939.6</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550">
                          <a:latin typeface="Times New Roman"/>
                          <a:ea typeface="Times New Roman"/>
                          <a:cs typeface="Times New Roman"/>
                        </a:rPr>
                        <a:t>954.0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22557">
                <a:tc>
                  <a:txBody>
                    <a:bodyPr/>
                    <a:lstStyle/>
                    <a:p>
                      <a:pPr hangingPunct="0">
                        <a:spcAft>
                          <a:spcPts val="0"/>
                        </a:spcAft>
                      </a:pPr>
                      <a:r>
                        <a:rPr lang="ru-RU" sz="1550">
                          <a:latin typeface="Times New Roman"/>
                          <a:ea typeface="Times New Roman"/>
                          <a:cs typeface="Times New Roman"/>
                        </a:rPr>
                        <a:t>Minsk</a:t>
                      </a:r>
                      <a:r>
                        <a:rPr lang="en-US" sz="1550">
                          <a:latin typeface="Times New Roman"/>
                          <a:ea typeface="Times New Roman"/>
                          <a:cs typeface="Times New Roman"/>
                        </a:rPr>
                        <a:t> r</a:t>
                      </a:r>
                      <a:r>
                        <a:rPr lang="ru-RU" sz="1550">
                          <a:latin typeface="Times New Roman"/>
                          <a:ea typeface="Times New Roman"/>
                          <a:cs typeface="Times New Roman"/>
                        </a:rPr>
                        <a:t>egion</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y</a:t>
                      </a:r>
                      <a:r>
                        <a:rPr lang="ru-RU" sz="1550">
                          <a:latin typeface="Times New Roman"/>
                          <a:ea typeface="Times New Roman"/>
                          <a:cs typeface="Times New Roman"/>
                        </a:rPr>
                        <a:t> = 0.209</a:t>
                      </a:r>
                      <a:r>
                        <a:rPr lang="en-GB" sz="1550">
                          <a:latin typeface="Times New Roman"/>
                          <a:ea typeface="Times New Roman"/>
                          <a:cs typeface="Times New Roman"/>
                        </a:rPr>
                        <a:t>x</a:t>
                      </a:r>
                      <a:r>
                        <a:rPr lang="ru-RU" sz="1550" baseline="30000">
                          <a:latin typeface="Times New Roman"/>
                          <a:ea typeface="Times New Roman"/>
                          <a:cs typeface="Times New Roman"/>
                        </a:rPr>
                        <a:t>2</a:t>
                      </a:r>
                      <a:r>
                        <a:rPr lang="ru-RU" sz="1550">
                          <a:latin typeface="Times New Roman"/>
                          <a:ea typeface="Times New Roman"/>
                          <a:cs typeface="Times New Roman"/>
                        </a:rPr>
                        <a:t>– 1.896</a:t>
                      </a:r>
                      <a:r>
                        <a:rPr lang="en-GB" sz="1550">
                          <a:latin typeface="Times New Roman"/>
                          <a:ea typeface="Times New Roman"/>
                          <a:cs typeface="Times New Roman"/>
                        </a:rPr>
                        <a:t>x</a:t>
                      </a:r>
                      <a:r>
                        <a:rPr lang="ru-RU" sz="1550">
                          <a:latin typeface="Times New Roman"/>
                          <a:ea typeface="Times New Roman"/>
                          <a:cs typeface="Times New Roman"/>
                        </a:rPr>
                        <a:t> + 1607.0</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550">
                          <a:latin typeface="Times New Roman"/>
                          <a:ea typeface="Times New Roman"/>
                          <a:cs typeface="Times New Roman"/>
                        </a:rPr>
                        <a:t>1607.8</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ru-RU" sz="1550">
                          <a:latin typeface="Times New Roman"/>
                          <a:ea typeface="Times New Roman"/>
                          <a:cs typeface="Times New Roman"/>
                        </a:rPr>
                        <a:t>1</a:t>
                      </a:r>
                      <a:r>
                        <a:rPr lang="en-GB" sz="1550">
                          <a:latin typeface="Times New Roman"/>
                          <a:ea typeface="Times New Roman"/>
                          <a:cs typeface="Times New Roman"/>
                        </a:rPr>
                        <a:t>617.7</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22557">
                <a:tc>
                  <a:txBody>
                    <a:bodyPr/>
                    <a:lstStyle/>
                    <a:p>
                      <a:pPr hangingPunct="0">
                        <a:spcAft>
                          <a:spcPts val="0"/>
                        </a:spcAft>
                      </a:pPr>
                      <a:r>
                        <a:rPr lang="ru-RU" sz="1550" dirty="0" err="1">
                          <a:latin typeface="Times New Roman"/>
                          <a:ea typeface="Times New Roman"/>
                          <a:cs typeface="Times New Roman"/>
                        </a:rPr>
                        <a:t>Mogilev</a:t>
                      </a:r>
                      <a:r>
                        <a:rPr lang="ru-RU" sz="1550" dirty="0">
                          <a:latin typeface="Times New Roman"/>
                          <a:ea typeface="Times New Roman"/>
                          <a:cs typeface="Times New Roman"/>
                        </a:rPr>
                        <a:t> </a:t>
                      </a:r>
                      <a:r>
                        <a:rPr lang="ru-RU" sz="1550" dirty="0" err="1">
                          <a:latin typeface="Times New Roman"/>
                          <a:ea typeface="Times New Roman"/>
                          <a:cs typeface="Times New Roman"/>
                        </a:rPr>
                        <a:t>region</a:t>
                      </a:r>
                      <a:endParaRPr lang="be-BY" sz="1550" dirty="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dirty="0">
                          <a:latin typeface="Times New Roman"/>
                          <a:ea typeface="Times New Roman"/>
                          <a:cs typeface="Times New Roman"/>
                        </a:rPr>
                        <a:t>y = -0</a:t>
                      </a:r>
                      <a:r>
                        <a:rPr lang="ru-RU" sz="1550" dirty="0">
                          <a:latin typeface="Times New Roman"/>
                          <a:ea typeface="Times New Roman"/>
                          <a:cs typeface="Times New Roman"/>
                        </a:rPr>
                        <a:t>.</a:t>
                      </a:r>
                      <a:r>
                        <a:rPr lang="en-GB" sz="1550" dirty="0">
                          <a:latin typeface="Times New Roman"/>
                          <a:ea typeface="Times New Roman"/>
                          <a:cs typeface="Times New Roman"/>
                        </a:rPr>
                        <a:t>651x</a:t>
                      </a:r>
                      <a:r>
                        <a:rPr lang="en-GB" sz="1550" baseline="30000" dirty="0">
                          <a:latin typeface="Times New Roman"/>
                          <a:ea typeface="Times New Roman"/>
                          <a:cs typeface="Times New Roman"/>
                        </a:rPr>
                        <a:t>2</a:t>
                      </a:r>
                      <a:r>
                        <a:rPr lang="en-GB" sz="1550" dirty="0">
                          <a:latin typeface="Times New Roman"/>
                          <a:ea typeface="Times New Roman"/>
                          <a:cs typeface="Times New Roman"/>
                        </a:rPr>
                        <a:t> + 15</a:t>
                      </a:r>
                      <a:r>
                        <a:rPr lang="ru-RU" sz="1550" dirty="0">
                          <a:latin typeface="Times New Roman"/>
                          <a:ea typeface="Times New Roman"/>
                          <a:cs typeface="Times New Roman"/>
                        </a:rPr>
                        <a:t>.</a:t>
                      </a:r>
                      <a:r>
                        <a:rPr lang="en-GB" sz="1550" dirty="0">
                          <a:latin typeface="Times New Roman"/>
                          <a:ea typeface="Times New Roman"/>
                          <a:cs typeface="Times New Roman"/>
                        </a:rPr>
                        <a:t>24x + 1116</a:t>
                      </a:r>
                      <a:r>
                        <a:rPr lang="ru-RU" sz="1550" dirty="0">
                          <a:latin typeface="Times New Roman"/>
                          <a:ea typeface="Times New Roman"/>
                          <a:cs typeface="Times New Roman"/>
                        </a:rPr>
                        <a:t>.</a:t>
                      </a:r>
                      <a:r>
                        <a:rPr lang="en-GB" sz="1550" dirty="0">
                          <a:latin typeface="Times New Roman"/>
                          <a:ea typeface="Times New Roman"/>
                          <a:cs typeface="Times New Roman"/>
                        </a:rPr>
                        <a:t>0</a:t>
                      </a:r>
                      <a:endParaRPr lang="be-BY" sz="1550" dirty="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a:latin typeface="Times New Roman"/>
                          <a:ea typeface="Times New Roman"/>
                          <a:cs typeface="Times New Roman"/>
                        </a:rPr>
                        <a:t>1202.8</a:t>
                      </a:r>
                      <a:endParaRPr lang="be-BY" sz="155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550" dirty="0">
                          <a:latin typeface="Times New Roman"/>
                          <a:ea typeface="Times New Roman"/>
                          <a:cs typeface="Times New Roman"/>
                        </a:rPr>
                        <a:t>1204.1</a:t>
                      </a:r>
                      <a:endParaRPr lang="be-BY" sz="1550" dirty="0">
                        <a:latin typeface="Times New Roman"/>
                        <a:ea typeface="Times New Roman"/>
                        <a:cs typeface="Times New Roman"/>
                      </a:endParaRPr>
                    </a:p>
                  </a:txBody>
                  <a:tcPr marL="63944" marR="639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158303301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858280" cy="85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en-US" sz="2000" b="1" dirty="0">
                <a:solidFill>
                  <a:schemeClr val="accent1">
                    <a:lumMod val="50000"/>
                  </a:schemeClr>
                </a:solidFill>
              </a:rPr>
              <a:t>To increase the efficiency of the use of land resources in agricultural organizations, it is advisable to carry out the following measures</a:t>
            </a:r>
            <a:endParaRPr lang="ru-RU" sz="2000" b="1" dirty="0">
              <a:solidFill>
                <a:schemeClr val="accent1">
                  <a:lumMod val="50000"/>
                </a:schemeClr>
              </a:solidFill>
            </a:endParaRPr>
          </a:p>
        </p:txBody>
      </p:sp>
      <p:sp>
        <p:nvSpPr>
          <p:cNvPr id="2050" name="Rectangle 2"/>
          <p:cNvSpPr>
            <a:spLocks noChangeArrowheads="1"/>
          </p:cNvSpPr>
          <p:nvPr/>
        </p:nvSpPr>
        <p:spPr bwMode="auto">
          <a:xfrm>
            <a:off x="142844" y="1142984"/>
            <a:ext cx="878687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be-BY" b="0" i="0" u="none" strike="noStrike" cap="none" normalizeH="0" baseline="0" dirty="0">
                <a:ln>
                  <a:noFill/>
                </a:ln>
                <a:solidFill>
                  <a:schemeClr val="tx1"/>
                </a:solidFill>
                <a:effectLst/>
                <a:latin typeface="Arial" pitchFamily="34" charset="0"/>
                <a:ea typeface="Times New Roman" pitchFamily="18" charset="0"/>
                <a:cs typeface="Arial" pitchFamily="34" charset="0"/>
              </a:rPr>
              <a:t> to introduce the implementation of agroecological zoning of the territory of land use of agricultural organizations with the establishment of a regime for the use of land in the allocated zones;</a:t>
            </a:r>
            <a:endParaRPr kumimoji="0" lang="be-BY"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be-BY" b="0" i="0" u="none" strike="noStrike" cap="none" normalizeH="0" baseline="0" dirty="0">
                <a:ln>
                  <a:noFill/>
                </a:ln>
                <a:solidFill>
                  <a:schemeClr val="tx1"/>
                </a:solidFill>
                <a:effectLst/>
                <a:latin typeface="Arial" pitchFamily="34" charset="0"/>
                <a:ea typeface="Times New Roman" pitchFamily="18" charset="0"/>
                <a:cs typeface="Arial" pitchFamily="34" charset="0"/>
              </a:rPr>
              <a:t> carry out the transformation of land, taking into account its environmental acceptability and economic feasibility in order to increase the area of agricultural land;</a:t>
            </a:r>
            <a:endParaRPr kumimoji="0" lang="be-BY"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be-BY" b="0" i="0" u="none" strike="noStrike" cap="none" normalizeH="0" baseline="0" dirty="0">
                <a:ln>
                  <a:noFill/>
                </a:ln>
                <a:solidFill>
                  <a:schemeClr val="tx1"/>
                </a:solidFill>
                <a:effectLst/>
                <a:latin typeface="Arial" pitchFamily="34" charset="0"/>
                <a:ea typeface="Times New Roman" pitchFamily="18" charset="0"/>
                <a:cs typeface="Arial" pitchFamily="34" charset="0"/>
              </a:rPr>
              <a:t> to optimize the size of land use of agricultural organizations;</a:t>
            </a:r>
            <a:endParaRPr kumimoji="0" lang="be-BY"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be-BY" b="0" i="0" u="none" strike="noStrike" cap="none" normalizeH="0" baseline="0" dirty="0">
                <a:ln>
                  <a:noFill/>
                </a:ln>
                <a:solidFill>
                  <a:schemeClr val="tx1"/>
                </a:solidFill>
                <a:effectLst/>
                <a:latin typeface="Arial" pitchFamily="34" charset="0"/>
                <a:ea typeface="Times New Roman" pitchFamily="18" charset="0"/>
                <a:cs typeface="Arial" pitchFamily="34" charset="0"/>
              </a:rPr>
              <a:t> to improve the specialization of production of agricultural enterprises based on the availability of land, material and labor resources, as well as the social need for agricultural products and other factors;</a:t>
            </a:r>
            <a:endParaRPr kumimoji="0" lang="be-BY"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be-BY" b="0" i="0" u="none" strike="noStrike" cap="none" normalizeH="0" baseline="0" dirty="0">
                <a:ln>
                  <a:noFill/>
                </a:ln>
                <a:solidFill>
                  <a:schemeClr val="tx1"/>
                </a:solidFill>
                <a:effectLst/>
                <a:latin typeface="Arial" pitchFamily="34" charset="0"/>
                <a:ea typeface="Times New Roman" pitchFamily="18" charset="0"/>
                <a:cs typeface="Arial" pitchFamily="34" charset="0"/>
              </a:rPr>
              <a:t> eliminate territorial disadvantages of land use;</a:t>
            </a:r>
            <a:endParaRPr kumimoji="0" lang="be-BY"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be-BY" b="0" i="0" u="none" strike="noStrike" cap="none" normalizeH="0" baseline="0" dirty="0">
                <a:ln>
                  <a:noFill/>
                </a:ln>
                <a:solidFill>
                  <a:schemeClr val="tx1"/>
                </a:solidFill>
                <a:effectLst/>
                <a:latin typeface="Arial" pitchFamily="34" charset="0"/>
                <a:ea typeface="Times New Roman" pitchFamily="18" charset="0"/>
                <a:cs typeface="Arial" pitchFamily="34" charset="0"/>
              </a:rPr>
              <a:t> to establish a rational ratio of lands;</a:t>
            </a:r>
            <a:endParaRPr kumimoji="0" lang="be-BY"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be-BY" b="0" i="0" u="none" strike="noStrike" cap="none" normalizeH="0" baseline="0" dirty="0">
                <a:ln>
                  <a:noFill/>
                </a:ln>
                <a:solidFill>
                  <a:schemeClr val="tx1"/>
                </a:solidFill>
                <a:effectLst/>
                <a:latin typeface="Arial" pitchFamily="34" charset="0"/>
                <a:ea typeface="Times New Roman" pitchFamily="18" charset="0"/>
                <a:cs typeface="Arial" pitchFamily="34" charset="0"/>
              </a:rPr>
              <a:t> introduce adaptive crop rotations;</a:t>
            </a:r>
            <a:endParaRPr kumimoji="0" lang="be-BY"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be-BY" b="0" i="0" u="none" strike="noStrike" cap="none" normalizeH="0" baseline="0" dirty="0">
                <a:ln>
                  <a:noFill/>
                </a:ln>
                <a:solidFill>
                  <a:schemeClr val="tx1"/>
                </a:solidFill>
                <a:effectLst/>
                <a:latin typeface="Arial" pitchFamily="34" charset="0"/>
                <a:ea typeface="Times New Roman" pitchFamily="18" charset="0"/>
                <a:cs typeface="Arial" pitchFamily="34" charset="0"/>
              </a:rPr>
              <a:t> to ensure the rational placement of agricultural crops in ecological and technological working areas;</a:t>
            </a:r>
            <a:endParaRPr kumimoji="0" lang="be-BY"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be-BY" b="0" i="0" u="none" strike="noStrike" cap="none" normalizeH="0" baseline="0" dirty="0">
                <a:ln>
                  <a:noFill/>
                </a:ln>
                <a:solidFill>
                  <a:schemeClr val="tx1"/>
                </a:solidFill>
                <a:effectLst/>
                <a:latin typeface="Arial" pitchFamily="34" charset="0"/>
                <a:ea typeface="Times New Roman" pitchFamily="18" charset="0"/>
                <a:cs typeface="Arial" pitchFamily="34" charset="0"/>
              </a:rPr>
              <a:t> to reduce soil compaction by machine-tractor units;</a:t>
            </a:r>
            <a:endParaRPr kumimoji="0" lang="be-BY"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be-BY" b="0" i="0" u="none" strike="noStrike" cap="none" normalizeH="0" baseline="0" dirty="0">
                <a:ln>
                  <a:noFill/>
                </a:ln>
                <a:solidFill>
                  <a:schemeClr val="tx1"/>
                </a:solidFill>
                <a:effectLst/>
                <a:latin typeface="Arial" pitchFamily="34" charset="0"/>
                <a:ea typeface="Times New Roman" pitchFamily="18" charset="0"/>
                <a:cs typeface="Arial" pitchFamily="34" charset="0"/>
              </a:rPr>
              <a:t> to bring the crops of labor-intensive, load-intensive and machine-intensive agricultural crops closer to economic centers and improved roads;</a:t>
            </a:r>
            <a:endParaRPr kumimoji="0" lang="be-BY"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be-BY" b="0" i="0" u="none" strike="noStrike" cap="none" normalizeH="0" baseline="0" dirty="0">
                <a:ln>
                  <a:noFill/>
                </a:ln>
                <a:solidFill>
                  <a:schemeClr val="tx1"/>
                </a:solidFill>
                <a:effectLst/>
                <a:latin typeface="Arial" pitchFamily="34" charset="0"/>
                <a:ea typeface="Times New Roman" pitchFamily="18" charset="0"/>
                <a:cs typeface="Arial" pitchFamily="34" charset="0"/>
              </a:rPr>
              <a:t> to place crops of agricultural crops cultivated by machine-intensive technologies in areas with maximum rut length, minimum slopes and soil resistivity.</a:t>
            </a:r>
            <a:endParaRPr kumimoji="0" lang="be-BY"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8303301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28604"/>
            <a:ext cx="8858280" cy="42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br>
              <a:rPr lang="en-US" sz="2000" b="1" dirty="0">
                <a:solidFill>
                  <a:schemeClr val="accent1">
                    <a:lumMod val="50000"/>
                  </a:schemeClr>
                </a:solidFill>
              </a:rPr>
            </a:br>
            <a:r>
              <a:rPr lang="en-US" sz="2000" b="1" dirty="0">
                <a:solidFill>
                  <a:schemeClr val="accent1">
                    <a:lumMod val="50000"/>
                  </a:schemeClr>
                </a:solidFill>
              </a:rPr>
              <a:t>Measures to maintain the ecological stability of their territory:</a:t>
            </a:r>
            <a:endParaRPr lang="ru-RU" sz="2000" b="1" dirty="0">
              <a:solidFill>
                <a:schemeClr val="accent1">
                  <a:lumMod val="50000"/>
                </a:schemeClr>
              </a:solidFill>
            </a:endParaRPr>
          </a:p>
        </p:txBody>
      </p:sp>
      <p:sp>
        <p:nvSpPr>
          <p:cNvPr id="2050" name="Rectangle 2"/>
          <p:cNvSpPr>
            <a:spLocks noChangeArrowheads="1"/>
          </p:cNvSpPr>
          <p:nvPr/>
        </p:nvSpPr>
        <p:spPr bwMode="auto">
          <a:xfrm>
            <a:off x="142844" y="1285860"/>
            <a:ext cx="878687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en-US" sz="2000" dirty="0"/>
              <a:t>–</a:t>
            </a:r>
            <a:r>
              <a:rPr lang="be-BY" sz="2000" dirty="0"/>
              <a:t> transfer of unproductive land plots for non-agricultural purposes,</a:t>
            </a:r>
          </a:p>
          <a:p>
            <a:pPr hangingPunct="0"/>
            <a:r>
              <a:rPr lang="en-US" sz="2000" dirty="0"/>
              <a:t>–</a:t>
            </a:r>
            <a:r>
              <a:rPr lang="be-BY" sz="2000" dirty="0"/>
              <a:t> reclamation of disturbed lands,</a:t>
            </a:r>
          </a:p>
          <a:p>
            <a:pPr hangingPunct="0"/>
            <a:r>
              <a:rPr lang="en-US" sz="2000" dirty="0"/>
              <a:t>–</a:t>
            </a:r>
            <a:r>
              <a:rPr lang="be-BY" sz="2000" dirty="0"/>
              <a:t> a decrease in the intensity of land use (the introduction of soil-protective crop rotations, the creation of perennial meadow lands, etc.),</a:t>
            </a:r>
          </a:p>
          <a:p>
            <a:pPr hangingPunct="0"/>
            <a:r>
              <a:rPr lang="en-US" sz="2000" dirty="0"/>
              <a:t>–</a:t>
            </a:r>
            <a:r>
              <a:rPr lang="be-BY" sz="2000" dirty="0"/>
              <a:t> allocation of land for ecological corridors</a:t>
            </a:r>
            <a:r>
              <a:rPr lang="en-US" sz="2000" dirty="0"/>
              <a:t>;</a:t>
            </a:r>
            <a:endParaRPr lang="be-BY" sz="2000" dirty="0"/>
          </a:p>
          <a:p>
            <a:pPr hangingPunct="0"/>
            <a:r>
              <a:rPr lang="en-US" sz="2000" dirty="0"/>
              <a:t>–</a:t>
            </a:r>
            <a:r>
              <a:rPr lang="be-BY" sz="2000" dirty="0"/>
              <a:t> arrangement of zones with environmental protection regime;</a:t>
            </a:r>
          </a:p>
          <a:p>
            <a:pPr hangingPunct="0"/>
            <a:r>
              <a:rPr lang="en-US" sz="2000" dirty="0"/>
              <a:t>–</a:t>
            </a:r>
            <a:r>
              <a:rPr lang="be-BY" sz="2000" dirty="0"/>
              <a:t> intensification of agricultural production within ecologically acceptable limits;</a:t>
            </a:r>
          </a:p>
          <a:p>
            <a:pPr hangingPunct="0"/>
            <a:r>
              <a:rPr lang="en-US" sz="2000" dirty="0"/>
              <a:t>–</a:t>
            </a:r>
            <a:r>
              <a:rPr lang="be-BY" sz="2000" dirty="0"/>
              <a:t> ecologically acceptable elimination of small contour;</a:t>
            </a:r>
          </a:p>
          <a:p>
            <a:pPr hangingPunct="0"/>
            <a:r>
              <a:rPr lang="en-US" sz="2000" dirty="0"/>
              <a:t>–</a:t>
            </a:r>
            <a:r>
              <a:rPr lang="be-BY" sz="2000" dirty="0"/>
              <a:t> improvement of the land reclamation state;</a:t>
            </a:r>
          </a:p>
          <a:p>
            <a:pPr hangingPunct="0"/>
            <a:r>
              <a:rPr lang="en-US" sz="2000" dirty="0"/>
              <a:t>–</a:t>
            </a:r>
            <a:r>
              <a:rPr lang="be-BY" sz="2000" dirty="0"/>
              <a:t> maintaining the ecological well-being of the territory;</a:t>
            </a:r>
          </a:p>
          <a:p>
            <a:pPr hangingPunct="0"/>
            <a:r>
              <a:rPr lang="en-US" sz="2000" dirty="0"/>
              <a:t>–</a:t>
            </a:r>
            <a:r>
              <a:rPr lang="be-BY" sz="2000" dirty="0"/>
              <a:t> to introduce the principles and methods of organic farming in agricultural organizations to restore the natural fertility of the land and reduce the anthropogenic impact on the land;</a:t>
            </a:r>
          </a:p>
          <a:p>
            <a:r>
              <a:rPr lang="en-US" sz="2000" dirty="0"/>
              <a:t>–</a:t>
            </a:r>
            <a:r>
              <a:rPr lang="be-BY" sz="2000" dirty="0"/>
              <a:t> to introduce the practice of state support and encouragement of agricultural producers for ensuring their effective use of land and improving their quality condition.</a:t>
            </a:r>
            <a:endParaRPr kumimoji="0" lang="be-BY"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8303301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7"/>
          <p:cNvSpPr>
            <a:spLocks noChangeArrowheads="1"/>
          </p:cNvSpPr>
          <p:nvPr/>
        </p:nvSpPr>
        <p:spPr bwMode="auto">
          <a:xfrm rot="19785294">
            <a:off x="1539459" y="2143018"/>
            <a:ext cx="2364652" cy="431800"/>
          </a:xfrm>
          <a:prstGeom prst="notchedRightArrow">
            <a:avLst>
              <a:gd name="adj1" fmla="val 50000"/>
              <a:gd name="adj2" fmla="val 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9" name="AutoShape 7"/>
          <p:cNvSpPr>
            <a:spLocks noChangeArrowheads="1"/>
          </p:cNvSpPr>
          <p:nvPr/>
        </p:nvSpPr>
        <p:spPr bwMode="auto">
          <a:xfrm rot="20882031">
            <a:off x="1418139" y="2667054"/>
            <a:ext cx="2364652" cy="431800"/>
          </a:xfrm>
          <a:prstGeom prst="notchedRightArrow">
            <a:avLst>
              <a:gd name="adj1" fmla="val 50000"/>
              <a:gd name="adj2" fmla="val 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0" name="AutoShape 7"/>
          <p:cNvSpPr>
            <a:spLocks noChangeArrowheads="1"/>
          </p:cNvSpPr>
          <p:nvPr/>
        </p:nvSpPr>
        <p:spPr bwMode="auto">
          <a:xfrm>
            <a:off x="1395292" y="3198986"/>
            <a:ext cx="2364652" cy="431800"/>
          </a:xfrm>
          <a:prstGeom prst="notchedRightArrow">
            <a:avLst>
              <a:gd name="adj1" fmla="val 50000"/>
              <a:gd name="adj2" fmla="val 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1" name="AutoShape 7"/>
          <p:cNvSpPr>
            <a:spLocks noChangeArrowheads="1"/>
          </p:cNvSpPr>
          <p:nvPr/>
        </p:nvSpPr>
        <p:spPr bwMode="auto">
          <a:xfrm rot="938057">
            <a:off x="1447577" y="3768190"/>
            <a:ext cx="2364652" cy="431800"/>
          </a:xfrm>
          <a:prstGeom prst="notchedRightArrow">
            <a:avLst>
              <a:gd name="adj1" fmla="val 50000"/>
              <a:gd name="adj2" fmla="val 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 name="AutoShape 7"/>
          <p:cNvSpPr>
            <a:spLocks noChangeArrowheads="1"/>
          </p:cNvSpPr>
          <p:nvPr/>
        </p:nvSpPr>
        <p:spPr bwMode="auto">
          <a:xfrm rot="1613107">
            <a:off x="1517430" y="4367920"/>
            <a:ext cx="2364652" cy="431800"/>
          </a:xfrm>
          <a:prstGeom prst="notchedRightArrow">
            <a:avLst>
              <a:gd name="adj1" fmla="val 50000"/>
              <a:gd name="adj2" fmla="val 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3" name="AutoShape 7"/>
          <p:cNvSpPr>
            <a:spLocks noChangeArrowheads="1"/>
          </p:cNvSpPr>
          <p:nvPr/>
        </p:nvSpPr>
        <p:spPr bwMode="auto">
          <a:xfrm rot="2226142">
            <a:off x="1677188" y="5056185"/>
            <a:ext cx="2364652" cy="431800"/>
          </a:xfrm>
          <a:prstGeom prst="notchedRightArrow">
            <a:avLst>
              <a:gd name="adj1" fmla="val 50000"/>
              <a:gd name="adj2" fmla="val 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5" name="Прямоугольник 4"/>
          <p:cNvSpPr/>
          <p:nvPr/>
        </p:nvSpPr>
        <p:spPr>
          <a:xfrm>
            <a:off x="3779912" y="591071"/>
            <a:ext cx="4976716" cy="6776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state land resources administration</a:t>
            </a:r>
            <a:endParaRPr lang="ru-RU" b="1" dirty="0"/>
          </a:p>
        </p:txBody>
      </p:sp>
      <p:sp>
        <p:nvSpPr>
          <p:cNvPr id="9" name="Прямоугольник 8"/>
          <p:cNvSpPr/>
          <p:nvPr/>
        </p:nvSpPr>
        <p:spPr>
          <a:xfrm>
            <a:off x="3759944" y="1421160"/>
            <a:ext cx="4976716" cy="6776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redistribution among sectors of the national economy</a:t>
            </a:r>
            <a:endParaRPr lang="ru-RU" b="1" dirty="0"/>
          </a:p>
        </p:txBody>
      </p:sp>
      <p:sp>
        <p:nvSpPr>
          <p:cNvPr id="10" name="Прямоугольник 9"/>
          <p:cNvSpPr/>
          <p:nvPr/>
        </p:nvSpPr>
        <p:spPr>
          <a:xfrm>
            <a:off x="3759944" y="2245953"/>
            <a:ext cx="4976716" cy="6776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land relations reforming</a:t>
            </a:r>
            <a:endParaRPr lang="ru-RU" b="1" dirty="0"/>
          </a:p>
        </p:txBody>
      </p:sp>
      <p:sp>
        <p:nvSpPr>
          <p:cNvPr id="11" name="Прямоугольник 10"/>
          <p:cNvSpPr/>
          <p:nvPr/>
        </p:nvSpPr>
        <p:spPr>
          <a:xfrm>
            <a:off x="3759944" y="3076042"/>
            <a:ext cx="4976716" cy="6776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introduction of new forms of land management</a:t>
            </a:r>
            <a:endParaRPr lang="ru-RU" b="1" dirty="0"/>
          </a:p>
        </p:txBody>
      </p:sp>
      <p:sp>
        <p:nvSpPr>
          <p:cNvPr id="12" name="Прямоугольник 11"/>
          <p:cNvSpPr/>
          <p:nvPr/>
        </p:nvSpPr>
        <p:spPr>
          <a:xfrm>
            <a:off x="3779912" y="3906131"/>
            <a:ext cx="4976716" cy="6776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formation of new land users</a:t>
            </a:r>
            <a:endParaRPr lang="ru-RU" b="1" dirty="0"/>
          </a:p>
        </p:txBody>
      </p:sp>
      <p:sp>
        <p:nvSpPr>
          <p:cNvPr id="13" name="Прямоугольник 12"/>
          <p:cNvSpPr/>
          <p:nvPr/>
        </p:nvSpPr>
        <p:spPr>
          <a:xfrm>
            <a:off x="3779912" y="4736220"/>
            <a:ext cx="4976716" cy="6776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the organization of effective use and protection of land</a:t>
            </a:r>
            <a:endParaRPr lang="ru-RU" b="1" dirty="0"/>
          </a:p>
        </p:txBody>
      </p:sp>
      <p:sp>
        <p:nvSpPr>
          <p:cNvPr id="14" name="Прямоугольник 13"/>
          <p:cNvSpPr/>
          <p:nvPr/>
        </p:nvSpPr>
        <p:spPr>
          <a:xfrm>
            <a:off x="3801864" y="5637573"/>
            <a:ext cx="4976716" cy="6776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intra-farm organization of the territory of agricultural organizations</a:t>
            </a:r>
            <a:endParaRPr lang="ru-RU" b="1" dirty="0"/>
          </a:p>
        </p:txBody>
      </p:sp>
      <p:sp>
        <p:nvSpPr>
          <p:cNvPr id="16" name="AutoShape 7"/>
          <p:cNvSpPr>
            <a:spLocks noChangeArrowheads="1"/>
          </p:cNvSpPr>
          <p:nvPr/>
        </p:nvSpPr>
        <p:spPr bwMode="auto">
          <a:xfrm rot="19460257">
            <a:off x="1655130" y="1413521"/>
            <a:ext cx="2364652" cy="431800"/>
          </a:xfrm>
          <a:prstGeom prst="notchedRightArrow">
            <a:avLst>
              <a:gd name="adj1" fmla="val 50000"/>
              <a:gd name="adj2" fmla="val 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7" name="Прямоугольник 6"/>
          <p:cNvSpPr/>
          <p:nvPr/>
        </p:nvSpPr>
        <p:spPr>
          <a:xfrm>
            <a:off x="342903" y="1556792"/>
            <a:ext cx="2592288" cy="3734172"/>
          </a:xfrm>
          <a:prstGeom prst="rect">
            <a:avLst/>
          </a:prstGeom>
          <a:solidFill>
            <a:srgbClr val="0000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Land management is an instrument of</a:t>
            </a:r>
            <a:r>
              <a:rPr lang="ru-RU" sz="2800" b="1" dirty="0"/>
              <a:t>:</a:t>
            </a:r>
            <a:r>
              <a:rPr lang="en-US" sz="2800" b="1" dirty="0"/>
              <a:t> </a:t>
            </a:r>
            <a:endParaRPr lang="ru-RU" sz="2800" b="1" dirty="0"/>
          </a:p>
        </p:txBody>
      </p:sp>
    </p:spTree>
    <p:extLst>
      <p:ext uri="{BB962C8B-B14F-4D97-AF65-F5344CB8AC3E}">
        <p14:creationId xmlns:p14="http://schemas.microsoft.com/office/powerpoint/2010/main" val="118271402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763688" y="1700808"/>
            <a:ext cx="525658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sz="4800" b="1" dirty="0"/>
              <a:t>Thank you </a:t>
            </a:r>
          </a:p>
          <a:p>
            <a:pPr algn="ctr" eaLnBrk="1" hangingPunct="1"/>
            <a:r>
              <a:rPr lang="en-US" altLang="ru-RU" sz="4800" b="1" dirty="0"/>
              <a:t>for your </a:t>
            </a:r>
          </a:p>
          <a:p>
            <a:pPr algn="ctr" eaLnBrk="1" hangingPunct="1"/>
            <a:r>
              <a:rPr lang="en-US" altLang="ru-RU" sz="4800" b="1" dirty="0"/>
              <a:t>attention! </a:t>
            </a:r>
            <a:endParaRPr lang="ru-RU" altLang="ru-RU" sz="4800" b="1" dirty="0"/>
          </a:p>
        </p:txBody>
      </p:sp>
      <p:sp>
        <p:nvSpPr>
          <p:cNvPr id="2" name="AutoShape 2" descr="ÐÐ°ÑÑÐ¸Ð½ÐºÐ¸ Ð¿Ð¾ Ð·Ð°Ð¿ÑÐ¾ÑÑ Ð²Ð½ÑÑÑÐ¸ÑÐ¾Ð·ÑÐ¹ÑÑÐ²ÐµÐ½Ð½Ð¾Ðµ Ð·ÐµÐ¼Ð»ÐµÑÑÑÑÐ¾Ð¹ÑÑÐ²Ð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342" name="Picture 6" descr="https://milovsky.ru/img/kak-sdelat-horoshee-vystuplenie/ora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4413" y="3440113"/>
            <a:ext cx="24384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78479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LEX\Desktop\презентация КОЛМЫКОВ\6d65b45a5e1f245728ce5f287dc54f13.jpg"/>
          <p:cNvPicPr>
            <a:picLocks noChangeAspect="1" noChangeArrowheads="1"/>
          </p:cNvPicPr>
          <p:nvPr/>
        </p:nvPicPr>
        <p:blipFill>
          <a:blip r:embed="rId3"/>
          <a:srcRect l="26312" t="12670" r="29625" b="4422"/>
          <a:stretch>
            <a:fillRect/>
          </a:stretch>
        </p:blipFill>
        <p:spPr bwMode="auto">
          <a:xfrm>
            <a:off x="237362" y="785794"/>
            <a:ext cx="3977448" cy="5500726"/>
          </a:xfrm>
          <a:prstGeom prst="rect">
            <a:avLst/>
          </a:prstGeom>
          <a:noFill/>
        </p:spPr>
      </p:pic>
      <p:sp>
        <p:nvSpPr>
          <p:cNvPr id="4" name="Прямоугольник 3"/>
          <p:cNvSpPr/>
          <p:nvPr/>
        </p:nvSpPr>
        <p:spPr>
          <a:xfrm>
            <a:off x="4143372" y="857232"/>
            <a:ext cx="4857784" cy="830997"/>
          </a:xfrm>
          <a:prstGeom prst="rect">
            <a:avLst/>
          </a:prstGeom>
        </p:spPr>
        <p:txBody>
          <a:bodyPr wrap="square">
            <a:spAutoFit/>
          </a:bodyPr>
          <a:lstStyle/>
          <a:p>
            <a:r>
              <a:rPr lang="en-US" sz="2400" b="1" dirty="0">
                <a:solidFill>
                  <a:schemeClr val="accent1">
                    <a:lumMod val="50000"/>
                  </a:schemeClr>
                </a:solidFill>
              </a:rPr>
              <a:t>Land management in Belarus is regulated:</a:t>
            </a:r>
            <a:endParaRPr lang="ru-RU" sz="2400" b="1" dirty="0">
              <a:solidFill>
                <a:schemeClr val="accent1">
                  <a:lumMod val="50000"/>
                </a:schemeClr>
              </a:solidFill>
            </a:endParaRPr>
          </a:p>
        </p:txBody>
      </p:sp>
      <p:sp>
        <p:nvSpPr>
          <p:cNvPr id="5" name="Прямоугольник 4"/>
          <p:cNvSpPr/>
          <p:nvPr/>
        </p:nvSpPr>
        <p:spPr>
          <a:xfrm>
            <a:off x="4143372" y="2084382"/>
            <a:ext cx="4786346" cy="3416320"/>
          </a:xfrm>
          <a:prstGeom prst="rect">
            <a:avLst/>
          </a:prstGeom>
        </p:spPr>
        <p:txBody>
          <a:bodyPr wrap="square">
            <a:spAutoFit/>
          </a:bodyPr>
          <a:lstStyle/>
          <a:p>
            <a:pPr marL="342900" indent="-342900">
              <a:buClr>
                <a:schemeClr val="bg2">
                  <a:lumMod val="75000"/>
                </a:schemeClr>
              </a:buClr>
              <a:buFont typeface="Wingdings" panose="05000000000000000000" pitchFamily="2" charset="2"/>
              <a:buChar char="q"/>
            </a:pPr>
            <a:r>
              <a:rPr lang="en-US" sz="2400" i="1" dirty="0"/>
              <a:t>Constitution of the Republic of Belarus</a:t>
            </a:r>
            <a:endParaRPr lang="ru-RU" sz="2400" i="1" dirty="0"/>
          </a:p>
          <a:p>
            <a:pPr marL="342900" indent="-342900">
              <a:buClr>
                <a:schemeClr val="bg2">
                  <a:lumMod val="75000"/>
                </a:schemeClr>
              </a:buClr>
              <a:buFont typeface="Wingdings" panose="05000000000000000000" pitchFamily="2" charset="2"/>
              <a:buChar char="q"/>
            </a:pPr>
            <a:r>
              <a:rPr lang="en-US" sz="2400" i="1" dirty="0"/>
              <a:t>The Land Code of the Republic of Belarus (1999 and 2008), </a:t>
            </a:r>
          </a:p>
          <a:p>
            <a:pPr marL="342900" indent="-342900">
              <a:buClr>
                <a:schemeClr val="bg2">
                  <a:lumMod val="75000"/>
                </a:schemeClr>
              </a:buClr>
              <a:buFont typeface="Wingdings" panose="05000000000000000000" pitchFamily="2" charset="2"/>
              <a:buChar char="q"/>
            </a:pPr>
            <a:r>
              <a:rPr lang="en-US" sz="2400" i="1" dirty="0"/>
              <a:t>Presidential Decree № 667 of December 27, 2007 "On seizure and allocation of land plots“</a:t>
            </a:r>
          </a:p>
          <a:p>
            <a:pPr marL="342900" indent="-342900">
              <a:buClr>
                <a:schemeClr val="bg2">
                  <a:lumMod val="75000"/>
                </a:schemeClr>
              </a:buClr>
              <a:buFont typeface="Wingdings" panose="05000000000000000000" pitchFamily="2" charset="2"/>
              <a:buChar char="q"/>
            </a:pPr>
            <a:r>
              <a:rPr lang="en-US" sz="2400" i="1" dirty="0"/>
              <a:t>other normative and legal acts.</a:t>
            </a:r>
            <a:endParaRPr lang="ru-RU" sz="2400" i="1" dirty="0"/>
          </a:p>
        </p:txBody>
      </p:sp>
    </p:spTree>
    <p:extLst>
      <p:ext uri="{BB962C8B-B14F-4D97-AF65-F5344CB8AC3E}">
        <p14:creationId xmlns:p14="http://schemas.microsoft.com/office/powerpoint/2010/main" val="174527015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6"/>
          <p:cNvSpPr/>
          <p:nvPr/>
        </p:nvSpPr>
        <p:spPr>
          <a:xfrm>
            <a:off x="3491880" y="4716621"/>
            <a:ext cx="2448273" cy="17851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dirty="0">
                <a:solidFill>
                  <a:schemeClr val="tx1"/>
                </a:solidFill>
                <a:latin typeface="Arial" charset="0"/>
              </a:rPr>
              <a:t>head departments of land development of administrative areas</a:t>
            </a:r>
            <a:endParaRPr lang="ru-RU" sz="2200" dirty="0">
              <a:solidFill>
                <a:schemeClr val="tx1"/>
              </a:solidFill>
              <a:latin typeface="Arial" charset="0"/>
            </a:endParaRPr>
          </a:p>
        </p:txBody>
      </p:sp>
      <p:sp>
        <p:nvSpPr>
          <p:cNvPr id="28" name="Прямоугольник 27"/>
          <p:cNvSpPr/>
          <p:nvPr/>
        </p:nvSpPr>
        <p:spPr>
          <a:xfrm>
            <a:off x="526083" y="4716621"/>
            <a:ext cx="2448273" cy="17851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dirty="0">
                <a:solidFill>
                  <a:schemeClr val="tx1"/>
                </a:solidFill>
                <a:latin typeface="Arial" charset="0"/>
              </a:rPr>
              <a:t>land surveying organizations</a:t>
            </a:r>
            <a:endParaRPr lang="ru-RU" sz="2200" dirty="0">
              <a:solidFill>
                <a:schemeClr val="tx1"/>
              </a:solidFill>
              <a:latin typeface="Arial" charset="0"/>
            </a:endParaRPr>
          </a:p>
        </p:txBody>
      </p:sp>
      <p:sp>
        <p:nvSpPr>
          <p:cNvPr id="8" name="Прямоугольник 7"/>
          <p:cNvSpPr/>
          <p:nvPr/>
        </p:nvSpPr>
        <p:spPr>
          <a:xfrm>
            <a:off x="6481440" y="4716621"/>
            <a:ext cx="2448273" cy="17851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dirty="0">
                <a:solidFill>
                  <a:schemeClr val="tx1"/>
                </a:solidFill>
                <a:latin typeface="Arial" charset="0"/>
              </a:rPr>
              <a:t>land resources management agencies of administrative districts</a:t>
            </a:r>
            <a:endParaRPr lang="ru-RU" sz="2200" dirty="0">
              <a:solidFill>
                <a:schemeClr val="tx1"/>
              </a:solidFill>
              <a:latin typeface="Arial" charset="0"/>
            </a:endParaRPr>
          </a:p>
        </p:txBody>
      </p:sp>
      <p:sp>
        <p:nvSpPr>
          <p:cNvPr id="2" name="Прямоугольник 1"/>
          <p:cNvSpPr/>
          <p:nvPr/>
        </p:nvSpPr>
        <p:spPr>
          <a:xfrm>
            <a:off x="325240" y="821052"/>
            <a:ext cx="4572000" cy="2677656"/>
          </a:xfrm>
          <a:prstGeom prst="rect">
            <a:avLst/>
          </a:prstGeom>
        </p:spPr>
        <p:txBody>
          <a:bodyPr>
            <a:spAutoFit/>
          </a:bodyPr>
          <a:lstStyle/>
          <a:p>
            <a:r>
              <a:rPr lang="en-US" sz="2800" dirty="0"/>
              <a:t>General coordination of land use activities in the Republic of Belarus is effected by </a:t>
            </a:r>
            <a:r>
              <a:rPr lang="en-US" sz="2800" b="1" dirty="0">
                <a:solidFill>
                  <a:srgbClr val="FF0000"/>
                </a:solidFill>
              </a:rPr>
              <a:t>the State Committee on Property of the Republic of Belarus</a:t>
            </a:r>
            <a:endParaRPr lang="ru-RU" sz="2800" b="1" dirty="0">
              <a:solidFill>
                <a:srgbClr val="FF0000"/>
              </a:solidFill>
            </a:endParaRPr>
          </a:p>
        </p:txBody>
      </p:sp>
      <p:pic>
        <p:nvPicPr>
          <p:cNvPr id="8194" name="Picture 2" descr="http://gki.gov.by/uploads/files/Goskomimuschestvo-emblema-ts-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77" t="4115" r="9928" b="2037"/>
          <a:stretch/>
        </p:blipFill>
        <p:spPr bwMode="auto">
          <a:xfrm>
            <a:off x="5310560" y="404664"/>
            <a:ext cx="3276872" cy="3546352"/>
          </a:xfrm>
          <a:prstGeom prst="rect">
            <a:avLst/>
          </a:prstGeom>
          <a:noFill/>
          <a:extLst>
            <a:ext uri="{909E8E84-426E-40DD-AFC4-6F175D3DCCD1}">
              <a14:hiddenFill xmlns:a14="http://schemas.microsoft.com/office/drawing/2010/main">
                <a:solidFill>
                  <a:srgbClr val="FFFFFF"/>
                </a:solidFill>
              </a14:hiddenFill>
            </a:ext>
          </a:extLst>
        </p:spPr>
      </p:pic>
      <p:sp>
        <p:nvSpPr>
          <p:cNvPr id="25" name="Прямоугольник 24"/>
          <p:cNvSpPr/>
          <p:nvPr/>
        </p:nvSpPr>
        <p:spPr>
          <a:xfrm>
            <a:off x="1619672" y="3969520"/>
            <a:ext cx="626469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dirty="0"/>
              <a:t>Direct land use-planning is handled by:</a:t>
            </a:r>
            <a:endParaRPr lang="ru-RU" sz="2400" dirty="0">
              <a:solidFill>
                <a:srgbClr val="FF0000"/>
              </a:solidFill>
            </a:endParaRPr>
          </a:p>
        </p:txBody>
      </p:sp>
      <p:sp>
        <p:nvSpPr>
          <p:cNvPr id="30" name="AutoShape 13"/>
          <p:cNvSpPr>
            <a:spLocks noChangeArrowheads="1"/>
          </p:cNvSpPr>
          <p:nvPr/>
        </p:nvSpPr>
        <p:spPr bwMode="auto">
          <a:xfrm>
            <a:off x="1475656" y="4431185"/>
            <a:ext cx="647576" cy="285436"/>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31" name="AutoShape 13"/>
          <p:cNvSpPr>
            <a:spLocks noChangeArrowheads="1"/>
          </p:cNvSpPr>
          <p:nvPr/>
        </p:nvSpPr>
        <p:spPr bwMode="auto">
          <a:xfrm>
            <a:off x="7381788" y="4440867"/>
            <a:ext cx="647576" cy="285436"/>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32" name="AutoShape 13"/>
          <p:cNvSpPr>
            <a:spLocks noChangeArrowheads="1"/>
          </p:cNvSpPr>
          <p:nvPr/>
        </p:nvSpPr>
        <p:spPr bwMode="auto">
          <a:xfrm>
            <a:off x="4428232" y="4417370"/>
            <a:ext cx="647576" cy="285436"/>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Tree>
    <p:extLst>
      <p:ext uri="{BB962C8B-B14F-4D97-AF65-F5344CB8AC3E}">
        <p14:creationId xmlns:p14="http://schemas.microsoft.com/office/powerpoint/2010/main" val="60066611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gki.gov.by/uploads/files/Bezymjanny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96752"/>
            <a:ext cx="8784976" cy="55983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468313" y="287685"/>
            <a:ext cx="82296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altLang="ru-RU" sz="3000" b="1" dirty="0">
                <a:solidFill>
                  <a:schemeClr val="accent1">
                    <a:lumMod val="50000"/>
                  </a:schemeClr>
                </a:solidFill>
              </a:rPr>
              <a:t>Structure of the State Committee on Property of the Republic of Belarus</a:t>
            </a:r>
          </a:p>
        </p:txBody>
      </p:sp>
    </p:spTree>
    <p:extLst>
      <p:ext uri="{BB962C8B-B14F-4D97-AF65-F5344CB8AC3E}">
        <p14:creationId xmlns:p14="http://schemas.microsoft.com/office/powerpoint/2010/main" val="221535433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5240" y="1314807"/>
            <a:ext cx="4572000" cy="3970318"/>
          </a:xfrm>
          <a:prstGeom prst="rect">
            <a:avLst/>
          </a:prstGeom>
        </p:spPr>
        <p:txBody>
          <a:bodyPr>
            <a:spAutoFit/>
          </a:bodyPr>
          <a:lstStyle/>
          <a:p>
            <a:r>
              <a:rPr lang="en-US" sz="2800" dirty="0"/>
              <a:t>The number of employees engaged in land-use system, enterprises under the command of the State Committee on Property of the Republic of Belarus accounts for </a:t>
            </a:r>
            <a:r>
              <a:rPr lang="en-US" sz="2800" b="1" dirty="0">
                <a:solidFill>
                  <a:srgbClr val="FF0000"/>
                </a:solidFill>
              </a:rPr>
              <a:t>1542 people</a:t>
            </a:r>
            <a:r>
              <a:rPr lang="en-US" sz="2800" dirty="0"/>
              <a:t>, and that of local land-use offices comes to </a:t>
            </a:r>
            <a:r>
              <a:rPr lang="en-US" sz="2800" b="1" dirty="0">
                <a:solidFill>
                  <a:srgbClr val="FF0000"/>
                </a:solidFill>
              </a:rPr>
              <a:t>1344</a:t>
            </a:r>
            <a:r>
              <a:rPr lang="en-US" sz="2800" dirty="0"/>
              <a:t>.</a:t>
            </a:r>
            <a:endParaRPr lang="ru-RU" sz="2800" b="1" dirty="0">
              <a:solidFill>
                <a:srgbClr val="FF0000"/>
              </a:solidFill>
            </a:endParaRPr>
          </a:p>
        </p:txBody>
      </p:sp>
      <p:pic>
        <p:nvPicPr>
          <p:cNvPr id="3" name="Picture 2" descr="Ð¡ÑÑÐ²ÐµÐ¹ÐµÑ Ð¸ ÐµÐ³Ð¾ Ð¿Ð¾Ð¼Ð¾ÑÐ½Ð¸Ðº Ð´Ð»Ñ ÑÐ°Ð±Ð¾ÑÑ Ñ Ð¾Ð±Ð¾ÑÑÐ´Ð¾Ð²Ð°Ð½Ð¸ÐµÐ¼ â ÐÐµÐºÑÐ¾ÑÐ½Ð°Ñ ÐºÐ°ÑÑÐ¸Ð½ÐºÐ°"/>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123"/>
          <a:stretch/>
        </p:blipFill>
        <p:spPr bwMode="auto">
          <a:xfrm>
            <a:off x="4572000" y="1226716"/>
            <a:ext cx="4198544" cy="414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13047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78" t="12612" r="8486" b="11888"/>
          <a:stretch/>
        </p:blipFill>
        <p:spPr bwMode="auto">
          <a:xfrm>
            <a:off x="251520" y="3947072"/>
            <a:ext cx="5034127" cy="279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62731" y="692696"/>
            <a:ext cx="7709669" cy="3539430"/>
          </a:xfrm>
          <a:prstGeom prst="rect">
            <a:avLst/>
          </a:prstGeom>
        </p:spPr>
        <p:txBody>
          <a:bodyPr wrap="square">
            <a:spAutoFit/>
          </a:bodyPr>
          <a:lstStyle/>
          <a:p>
            <a:pPr algn="r"/>
            <a:r>
              <a:rPr lang="en-US" sz="2800" dirty="0"/>
              <a:t>According to the </a:t>
            </a:r>
            <a:r>
              <a:rPr lang="en-US" sz="2800" u="sng" dirty="0"/>
              <a:t>Land Code of the Republic of Belarus</a:t>
            </a:r>
            <a:r>
              <a:rPr lang="en-US" sz="2800" dirty="0"/>
              <a:t>, </a:t>
            </a:r>
            <a:r>
              <a:rPr lang="en-US" sz="2800" b="1" dirty="0">
                <a:solidFill>
                  <a:srgbClr val="FF0000"/>
                </a:solidFill>
              </a:rPr>
              <a:t>land management </a:t>
            </a:r>
            <a:r>
              <a:rPr lang="en-US" sz="2800" dirty="0"/>
              <a:t>is a set of measures for land inventory, land use planning, establishment (restoration) and fixing of boundaries of land management facilities and other land management measures aimed at increasing the efficiency of land use and its protection.</a:t>
            </a:r>
            <a:endParaRPr lang="ru-RU" sz="2800" b="1" dirty="0">
              <a:solidFill>
                <a:srgbClr val="FF0000"/>
              </a:solidFill>
            </a:endParaRPr>
          </a:p>
        </p:txBody>
      </p:sp>
    </p:spTree>
    <p:extLst>
      <p:ext uri="{BB962C8B-B14F-4D97-AF65-F5344CB8AC3E}">
        <p14:creationId xmlns:p14="http://schemas.microsoft.com/office/powerpoint/2010/main" val="417131851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7"/>
          <p:cNvSpPr>
            <a:spLocks noChangeArrowheads="1"/>
          </p:cNvSpPr>
          <p:nvPr/>
        </p:nvSpPr>
        <p:spPr bwMode="auto">
          <a:xfrm rot="5400000">
            <a:off x="2351385" y="3033082"/>
            <a:ext cx="4104454" cy="431800"/>
          </a:xfrm>
          <a:prstGeom prst="notchedRightArrow">
            <a:avLst>
              <a:gd name="adj1" fmla="val 50000"/>
              <a:gd name="adj2" fmla="val 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2" name="AutoShape 7"/>
          <p:cNvSpPr>
            <a:spLocks noChangeArrowheads="1"/>
          </p:cNvSpPr>
          <p:nvPr/>
        </p:nvSpPr>
        <p:spPr bwMode="auto">
          <a:xfrm rot="5400000">
            <a:off x="2165414" y="2030774"/>
            <a:ext cx="2364652" cy="431800"/>
          </a:xfrm>
          <a:prstGeom prst="notchedRightArrow">
            <a:avLst>
              <a:gd name="adj1" fmla="val 50000"/>
              <a:gd name="adj2" fmla="val 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3" name="AutoShape 7"/>
          <p:cNvSpPr>
            <a:spLocks noChangeArrowheads="1"/>
          </p:cNvSpPr>
          <p:nvPr/>
        </p:nvSpPr>
        <p:spPr bwMode="auto">
          <a:xfrm rot="5400000">
            <a:off x="4181886" y="2030774"/>
            <a:ext cx="2364652" cy="431800"/>
          </a:xfrm>
          <a:prstGeom prst="notchedRightArrow">
            <a:avLst>
              <a:gd name="adj1" fmla="val 50000"/>
              <a:gd name="adj2" fmla="val 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4" name="AutoShape 7"/>
          <p:cNvSpPr>
            <a:spLocks noChangeArrowheads="1"/>
          </p:cNvSpPr>
          <p:nvPr/>
        </p:nvSpPr>
        <p:spPr bwMode="auto">
          <a:xfrm rot="5400000">
            <a:off x="5673561" y="1002418"/>
            <a:ext cx="964981" cy="431800"/>
          </a:xfrm>
          <a:prstGeom prst="notchedRightArrow">
            <a:avLst>
              <a:gd name="adj1" fmla="val 50000"/>
              <a:gd name="adj2" fmla="val 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5" name="AutoShape 7"/>
          <p:cNvSpPr>
            <a:spLocks noChangeArrowheads="1"/>
          </p:cNvSpPr>
          <p:nvPr/>
        </p:nvSpPr>
        <p:spPr bwMode="auto">
          <a:xfrm rot="5400000">
            <a:off x="2143247" y="1002419"/>
            <a:ext cx="964981" cy="431800"/>
          </a:xfrm>
          <a:prstGeom prst="notchedRightArrow">
            <a:avLst>
              <a:gd name="adj1" fmla="val 50000"/>
              <a:gd name="adj2" fmla="val 625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 name="Rectangle 4"/>
          <p:cNvSpPr>
            <a:spLocks noChangeArrowheads="1"/>
          </p:cNvSpPr>
          <p:nvPr/>
        </p:nvSpPr>
        <p:spPr bwMode="auto">
          <a:xfrm>
            <a:off x="323528" y="404664"/>
            <a:ext cx="82296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endParaRPr lang="en-US" altLang="ru-RU" sz="3000" b="1" dirty="0"/>
          </a:p>
        </p:txBody>
      </p:sp>
      <p:sp>
        <p:nvSpPr>
          <p:cNvPr id="5" name="Прямоугольник 4"/>
          <p:cNvSpPr/>
          <p:nvPr/>
        </p:nvSpPr>
        <p:spPr>
          <a:xfrm>
            <a:off x="827584" y="548680"/>
            <a:ext cx="7725544" cy="837059"/>
          </a:xfrm>
          <a:prstGeom prst="rect">
            <a:avLst/>
          </a:prstGeom>
          <a:solidFill>
            <a:srgbClr val="0000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90000"/>
              </a:lnSpc>
            </a:pPr>
            <a:r>
              <a:rPr lang="en-US" altLang="ru-RU" sz="2800" b="1" dirty="0"/>
              <a:t>Directions of land management in Belarus</a:t>
            </a:r>
          </a:p>
        </p:txBody>
      </p:sp>
      <p:sp>
        <p:nvSpPr>
          <p:cNvPr id="6" name="Прямоугольник 5"/>
          <p:cNvSpPr/>
          <p:nvPr/>
        </p:nvSpPr>
        <p:spPr>
          <a:xfrm>
            <a:off x="298748" y="1700808"/>
            <a:ext cx="3625180"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formation of new land uses and consolidation of their boundaries on the terrain and legal registration </a:t>
            </a:r>
            <a:endParaRPr lang="ru-RU" b="1" dirty="0"/>
          </a:p>
        </p:txBody>
      </p:sp>
      <p:sp>
        <p:nvSpPr>
          <p:cNvPr id="7" name="Прямоугольник 6"/>
          <p:cNvSpPr/>
          <p:nvPr/>
        </p:nvSpPr>
        <p:spPr>
          <a:xfrm>
            <a:off x="4952852" y="1700808"/>
            <a:ext cx="3625180"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creation of the information database on land (IDL)</a:t>
            </a:r>
            <a:endParaRPr lang="ru-RU" b="1" dirty="0"/>
          </a:p>
        </p:txBody>
      </p:sp>
      <p:sp>
        <p:nvSpPr>
          <p:cNvPr id="8" name="Прямоугольник 7"/>
          <p:cNvSpPr/>
          <p:nvPr/>
        </p:nvSpPr>
        <p:spPr>
          <a:xfrm>
            <a:off x="298748" y="3429000"/>
            <a:ext cx="3625180"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optimization of land use</a:t>
            </a:r>
            <a:endParaRPr lang="ru-RU" b="1" dirty="0"/>
          </a:p>
        </p:txBody>
      </p:sp>
      <p:sp>
        <p:nvSpPr>
          <p:cNvPr id="9" name="Прямоугольник 8"/>
          <p:cNvSpPr/>
          <p:nvPr/>
        </p:nvSpPr>
        <p:spPr>
          <a:xfrm>
            <a:off x="4927948" y="3429000"/>
            <a:ext cx="3625180"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cadastral valuation of lands</a:t>
            </a:r>
            <a:endParaRPr lang="ru-RU" b="1" dirty="0"/>
          </a:p>
        </p:txBody>
      </p:sp>
      <p:sp>
        <p:nvSpPr>
          <p:cNvPr id="10" name="Прямоугольник 9"/>
          <p:cNvSpPr/>
          <p:nvPr/>
        </p:nvSpPr>
        <p:spPr>
          <a:xfrm>
            <a:off x="2625738" y="5301208"/>
            <a:ext cx="3625180" cy="12241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development of the </a:t>
            </a:r>
            <a:r>
              <a:rPr lang="en-US" b="1" dirty="0" err="1"/>
              <a:t>Geoportal</a:t>
            </a:r>
            <a:r>
              <a:rPr lang="en-US" b="1" dirty="0"/>
              <a:t> of the land information system of the Republic of Belarus</a:t>
            </a:r>
            <a:endParaRPr lang="ru-RU" b="1" dirty="0"/>
          </a:p>
        </p:txBody>
      </p:sp>
    </p:spTree>
    <p:extLst>
      <p:ext uri="{BB962C8B-B14F-4D97-AF65-F5344CB8AC3E}">
        <p14:creationId xmlns:p14="http://schemas.microsoft.com/office/powerpoint/2010/main" val="113115156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Лорд Пелемений\Desktop\main-img-350x1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006" y="3789040"/>
            <a:ext cx="4945994" cy="241458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548680"/>
            <a:ext cx="5472608" cy="3970318"/>
          </a:xfrm>
          <a:prstGeom prst="rect">
            <a:avLst/>
          </a:prstGeom>
        </p:spPr>
        <p:txBody>
          <a:bodyPr>
            <a:spAutoFit/>
          </a:bodyPr>
          <a:lstStyle/>
          <a:p>
            <a:r>
              <a:rPr lang="en-US" sz="2800" dirty="0"/>
              <a:t>Land management provided in the republic can be divided into </a:t>
            </a:r>
            <a:r>
              <a:rPr lang="en-US" sz="2800" b="1" dirty="0" err="1">
                <a:solidFill>
                  <a:srgbClr val="FF0000"/>
                </a:solidFill>
              </a:rPr>
              <a:t>interfarm</a:t>
            </a:r>
            <a:r>
              <a:rPr lang="en-US" sz="2800" b="1" dirty="0">
                <a:solidFill>
                  <a:srgbClr val="FF0000"/>
                </a:solidFill>
              </a:rPr>
              <a:t> </a:t>
            </a:r>
            <a:r>
              <a:rPr lang="en-US" sz="2800" dirty="0"/>
              <a:t>and </a:t>
            </a:r>
            <a:r>
              <a:rPr lang="en-US" sz="2800" b="1" dirty="0" err="1">
                <a:solidFill>
                  <a:srgbClr val="FF0000"/>
                </a:solidFill>
              </a:rPr>
              <a:t>intrafarm</a:t>
            </a:r>
            <a:r>
              <a:rPr lang="en-US" sz="2800" dirty="0"/>
              <a:t> </a:t>
            </a:r>
            <a:r>
              <a:rPr lang="en-US" sz="2800" b="1" dirty="0">
                <a:solidFill>
                  <a:srgbClr val="FF0000"/>
                </a:solidFill>
              </a:rPr>
              <a:t>one</a:t>
            </a:r>
            <a:r>
              <a:rPr lang="en-US" sz="2800" dirty="0"/>
              <a:t>. Objects of land-use planning and control include </a:t>
            </a:r>
            <a:r>
              <a:rPr lang="en-US" sz="2800" i="1" u="sng" dirty="0"/>
              <a:t>all lands of the Republic of Belarus, land boundaries as well as plots of land irrespective of the form of their ownership.</a:t>
            </a:r>
            <a:endParaRPr lang="ru-RU" sz="2800" i="1" u="sng" dirty="0"/>
          </a:p>
        </p:txBody>
      </p:sp>
    </p:spTree>
    <p:extLst>
      <p:ext uri="{BB962C8B-B14F-4D97-AF65-F5344CB8AC3E}">
        <p14:creationId xmlns:p14="http://schemas.microsoft.com/office/powerpoint/2010/main" val="1745270155"/>
      </p:ext>
    </p:extLst>
  </p:cSld>
  <p:clrMapOvr>
    <a:masterClrMapping/>
  </p:clrMapOvr>
  <p:transition spd="slow"/>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1861</TotalTime>
  <Words>1759</Words>
  <Application>Microsoft Office PowerPoint</Application>
  <PresentationFormat>On-screen Show (4:3)</PresentationFormat>
  <Paragraphs>294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Times New Roman</vt:lpstr>
      <vt:lpstr>Wingdings</vt:lpstr>
      <vt:lpstr>Пиксел</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123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123</dc:creator>
  <cp:lastModifiedBy>Kasutaja</cp:lastModifiedBy>
  <cp:revision>203</cp:revision>
  <dcterms:created xsi:type="dcterms:W3CDTF">2011-11-15T14:49:49Z</dcterms:created>
  <dcterms:modified xsi:type="dcterms:W3CDTF">2021-04-30T20:33:34Z</dcterms:modified>
</cp:coreProperties>
</file>